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49" r:id="rId1"/>
  </p:sldMasterIdLst>
  <p:notesMasterIdLst>
    <p:notesMasterId r:id="rId302"/>
  </p:notesMasterIdLst>
  <p:sldIdLst>
    <p:sldId id="256" r:id="rId2"/>
    <p:sldId id="318" r:id="rId3"/>
    <p:sldId id="319" r:id="rId4"/>
    <p:sldId id="320" r:id="rId5"/>
    <p:sldId id="321" r:id="rId6"/>
    <p:sldId id="322" r:id="rId7"/>
    <p:sldId id="323" r:id="rId8"/>
    <p:sldId id="324" r:id="rId9"/>
    <p:sldId id="325" r:id="rId10"/>
    <p:sldId id="326" r:id="rId11"/>
    <p:sldId id="327" r:id="rId12"/>
    <p:sldId id="328" r:id="rId13"/>
    <p:sldId id="329" r:id="rId14"/>
    <p:sldId id="336" r:id="rId15"/>
    <p:sldId id="330" r:id="rId16"/>
    <p:sldId id="331" r:id="rId17"/>
    <p:sldId id="306" r:id="rId18"/>
    <p:sldId id="337" r:id="rId19"/>
    <p:sldId id="342" r:id="rId20"/>
    <p:sldId id="332" r:id="rId21"/>
    <p:sldId id="357" r:id="rId22"/>
    <p:sldId id="338" r:id="rId23"/>
    <p:sldId id="341" r:id="rId24"/>
    <p:sldId id="339" r:id="rId25"/>
    <p:sldId id="340" r:id="rId26"/>
    <p:sldId id="335" r:id="rId27"/>
    <p:sldId id="334" r:id="rId28"/>
    <p:sldId id="343" r:id="rId29"/>
    <p:sldId id="333" r:id="rId30"/>
    <p:sldId id="346" r:id="rId31"/>
    <p:sldId id="353" r:id="rId32"/>
    <p:sldId id="354" r:id="rId33"/>
    <p:sldId id="355" r:id="rId34"/>
    <p:sldId id="345" r:id="rId35"/>
    <p:sldId id="356" r:id="rId36"/>
    <p:sldId id="347" r:id="rId37"/>
    <p:sldId id="349" r:id="rId38"/>
    <p:sldId id="348" r:id="rId39"/>
    <p:sldId id="350" r:id="rId40"/>
    <p:sldId id="351" r:id="rId41"/>
    <p:sldId id="352" r:id="rId42"/>
    <p:sldId id="344" r:id="rId43"/>
    <p:sldId id="358" r:id="rId44"/>
    <p:sldId id="360" r:id="rId45"/>
    <p:sldId id="359" r:id="rId46"/>
    <p:sldId id="361" r:id="rId47"/>
    <p:sldId id="363" r:id="rId48"/>
    <p:sldId id="362" r:id="rId49"/>
    <p:sldId id="365" r:id="rId50"/>
    <p:sldId id="364" r:id="rId51"/>
    <p:sldId id="391" r:id="rId52"/>
    <p:sldId id="392" r:id="rId53"/>
    <p:sldId id="394" r:id="rId54"/>
    <p:sldId id="396" r:id="rId55"/>
    <p:sldId id="397" r:id="rId56"/>
    <p:sldId id="398" r:id="rId57"/>
    <p:sldId id="399" r:id="rId58"/>
    <p:sldId id="400" r:id="rId59"/>
    <p:sldId id="395" r:id="rId60"/>
    <p:sldId id="401" r:id="rId61"/>
    <p:sldId id="393" r:id="rId62"/>
    <p:sldId id="402" r:id="rId63"/>
    <p:sldId id="404" r:id="rId64"/>
    <p:sldId id="409" r:id="rId65"/>
    <p:sldId id="405" r:id="rId66"/>
    <p:sldId id="406" r:id="rId67"/>
    <p:sldId id="407" r:id="rId68"/>
    <p:sldId id="408" r:id="rId69"/>
    <p:sldId id="412" r:id="rId70"/>
    <p:sldId id="413" r:id="rId71"/>
    <p:sldId id="426" r:id="rId72"/>
    <p:sldId id="427" r:id="rId73"/>
    <p:sldId id="414" r:id="rId74"/>
    <p:sldId id="415" r:id="rId75"/>
    <p:sldId id="416" r:id="rId76"/>
    <p:sldId id="417" r:id="rId77"/>
    <p:sldId id="428" r:id="rId78"/>
    <p:sldId id="420" r:id="rId79"/>
    <p:sldId id="421" r:id="rId80"/>
    <p:sldId id="422" r:id="rId81"/>
    <p:sldId id="424" r:id="rId82"/>
    <p:sldId id="423" r:id="rId83"/>
    <p:sldId id="425" r:id="rId84"/>
    <p:sldId id="381" r:id="rId85"/>
    <p:sldId id="382" r:id="rId86"/>
    <p:sldId id="383" r:id="rId87"/>
    <p:sldId id="384" r:id="rId88"/>
    <p:sldId id="385" r:id="rId89"/>
    <p:sldId id="386" r:id="rId90"/>
    <p:sldId id="387" r:id="rId91"/>
    <p:sldId id="388" r:id="rId92"/>
    <p:sldId id="376" r:id="rId93"/>
    <p:sldId id="377" r:id="rId94"/>
    <p:sldId id="378" r:id="rId95"/>
    <p:sldId id="379" r:id="rId96"/>
    <p:sldId id="380" r:id="rId97"/>
    <p:sldId id="389" r:id="rId98"/>
    <p:sldId id="390" r:id="rId99"/>
    <p:sldId id="430" r:id="rId100"/>
    <p:sldId id="429" r:id="rId101"/>
    <p:sldId id="431" r:id="rId102"/>
    <p:sldId id="433" r:id="rId103"/>
    <p:sldId id="432" r:id="rId104"/>
    <p:sldId id="434" r:id="rId105"/>
    <p:sldId id="435" r:id="rId106"/>
    <p:sldId id="436" r:id="rId107"/>
    <p:sldId id="437" r:id="rId108"/>
    <p:sldId id="441" r:id="rId109"/>
    <p:sldId id="438" r:id="rId110"/>
    <p:sldId id="442" r:id="rId111"/>
    <p:sldId id="439" r:id="rId112"/>
    <p:sldId id="440" r:id="rId113"/>
    <p:sldId id="443" r:id="rId114"/>
    <p:sldId id="444" r:id="rId115"/>
    <p:sldId id="446" r:id="rId116"/>
    <p:sldId id="447" r:id="rId117"/>
    <p:sldId id="502" r:id="rId118"/>
    <p:sldId id="503" r:id="rId119"/>
    <p:sldId id="448" r:id="rId120"/>
    <p:sldId id="449" r:id="rId121"/>
    <p:sldId id="450" r:id="rId122"/>
    <p:sldId id="451" r:id="rId123"/>
    <p:sldId id="479" r:id="rId124"/>
    <p:sldId id="480" r:id="rId125"/>
    <p:sldId id="478" r:id="rId126"/>
    <p:sldId id="452" r:id="rId127"/>
    <p:sldId id="456" r:id="rId128"/>
    <p:sldId id="455" r:id="rId129"/>
    <p:sldId id="454" r:id="rId130"/>
    <p:sldId id="457" r:id="rId131"/>
    <p:sldId id="458" r:id="rId132"/>
    <p:sldId id="461" r:id="rId133"/>
    <p:sldId id="462" r:id="rId134"/>
    <p:sldId id="463" r:id="rId135"/>
    <p:sldId id="465" r:id="rId136"/>
    <p:sldId id="467" r:id="rId137"/>
    <p:sldId id="468" r:id="rId138"/>
    <p:sldId id="464" r:id="rId139"/>
    <p:sldId id="469" r:id="rId140"/>
    <p:sldId id="470" r:id="rId141"/>
    <p:sldId id="471" r:id="rId142"/>
    <p:sldId id="472" r:id="rId143"/>
    <p:sldId id="475" r:id="rId144"/>
    <p:sldId id="473" r:id="rId145"/>
    <p:sldId id="476" r:id="rId146"/>
    <p:sldId id="474" r:id="rId147"/>
    <p:sldId id="477" r:id="rId148"/>
    <p:sldId id="482" r:id="rId149"/>
    <p:sldId id="481" r:id="rId150"/>
    <p:sldId id="483" r:id="rId151"/>
    <p:sldId id="484" r:id="rId152"/>
    <p:sldId id="485" r:id="rId153"/>
    <p:sldId id="486" r:id="rId154"/>
    <p:sldId id="487" r:id="rId155"/>
    <p:sldId id="489" r:id="rId156"/>
    <p:sldId id="490" r:id="rId157"/>
    <p:sldId id="491" r:id="rId158"/>
    <p:sldId id="488" r:id="rId159"/>
    <p:sldId id="492" r:id="rId160"/>
    <p:sldId id="493" r:id="rId161"/>
    <p:sldId id="494" r:id="rId162"/>
    <p:sldId id="495" r:id="rId163"/>
    <p:sldId id="496" r:id="rId164"/>
    <p:sldId id="497" r:id="rId165"/>
    <p:sldId id="498" r:id="rId166"/>
    <p:sldId id="499" r:id="rId167"/>
    <p:sldId id="500" r:id="rId168"/>
    <p:sldId id="501" r:id="rId169"/>
    <p:sldId id="600" r:id="rId170"/>
    <p:sldId id="602" r:id="rId171"/>
    <p:sldId id="601" r:id="rId172"/>
    <p:sldId id="603" r:id="rId173"/>
    <p:sldId id="604" r:id="rId174"/>
    <p:sldId id="605" r:id="rId175"/>
    <p:sldId id="607" r:id="rId176"/>
    <p:sldId id="608" r:id="rId177"/>
    <p:sldId id="609" r:id="rId178"/>
    <p:sldId id="610" r:id="rId179"/>
    <p:sldId id="606" r:id="rId180"/>
    <p:sldId id="611" r:id="rId181"/>
    <p:sldId id="612" r:id="rId182"/>
    <p:sldId id="613" r:id="rId183"/>
    <p:sldId id="516" r:id="rId184"/>
    <p:sldId id="504" r:id="rId185"/>
    <p:sldId id="505" r:id="rId186"/>
    <p:sldId id="506" r:id="rId187"/>
    <p:sldId id="507" r:id="rId188"/>
    <p:sldId id="508" r:id="rId189"/>
    <p:sldId id="509" r:id="rId190"/>
    <p:sldId id="510" r:id="rId191"/>
    <p:sldId id="511" r:id="rId192"/>
    <p:sldId id="512" r:id="rId193"/>
    <p:sldId id="513" r:id="rId194"/>
    <p:sldId id="514" r:id="rId195"/>
    <p:sldId id="515" r:id="rId196"/>
    <p:sldId id="517" r:id="rId197"/>
    <p:sldId id="518" r:id="rId198"/>
    <p:sldId id="519" r:id="rId199"/>
    <p:sldId id="520" r:id="rId200"/>
    <p:sldId id="521" r:id="rId201"/>
    <p:sldId id="522" r:id="rId202"/>
    <p:sldId id="523" r:id="rId203"/>
    <p:sldId id="524" r:id="rId204"/>
    <p:sldId id="525" r:id="rId205"/>
    <p:sldId id="526" r:id="rId206"/>
    <p:sldId id="527" r:id="rId207"/>
    <p:sldId id="528" r:id="rId208"/>
    <p:sldId id="529" r:id="rId209"/>
    <p:sldId id="530" r:id="rId210"/>
    <p:sldId id="534" r:id="rId211"/>
    <p:sldId id="535" r:id="rId212"/>
    <p:sldId id="536" r:id="rId213"/>
    <p:sldId id="544" r:id="rId214"/>
    <p:sldId id="532" r:id="rId215"/>
    <p:sldId id="533" r:id="rId216"/>
    <p:sldId id="541" r:id="rId217"/>
    <p:sldId id="537" r:id="rId218"/>
    <p:sldId id="543" r:id="rId219"/>
    <p:sldId id="542" r:id="rId220"/>
    <p:sldId id="538" r:id="rId221"/>
    <p:sldId id="545" r:id="rId222"/>
    <p:sldId id="546" r:id="rId223"/>
    <p:sldId id="549" r:id="rId224"/>
    <p:sldId id="550" r:id="rId225"/>
    <p:sldId id="551" r:id="rId226"/>
    <p:sldId id="552" r:id="rId227"/>
    <p:sldId id="556" r:id="rId228"/>
    <p:sldId id="553" r:id="rId229"/>
    <p:sldId id="554" r:id="rId230"/>
    <p:sldId id="555" r:id="rId231"/>
    <p:sldId id="557" r:id="rId232"/>
    <p:sldId id="558" r:id="rId233"/>
    <p:sldId id="561" r:id="rId234"/>
    <p:sldId id="559" r:id="rId235"/>
    <p:sldId id="596" r:id="rId236"/>
    <p:sldId id="594" r:id="rId237"/>
    <p:sldId id="540" r:id="rId238"/>
    <p:sldId id="562" r:id="rId239"/>
    <p:sldId id="563" r:id="rId240"/>
    <p:sldId id="564" r:id="rId241"/>
    <p:sldId id="586" r:id="rId242"/>
    <p:sldId id="565" r:id="rId243"/>
    <p:sldId id="566" r:id="rId244"/>
    <p:sldId id="567" r:id="rId245"/>
    <p:sldId id="568" r:id="rId246"/>
    <p:sldId id="569" r:id="rId247"/>
    <p:sldId id="591" r:id="rId248"/>
    <p:sldId id="592" r:id="rId249"/>
    <p:sldId id="593" r:id="rId250"/>
    <p:sldId id="539" r:id="rId251"/>
    <p:sldId id="570" r:id="rId252"/>
    <p:sldId id="571" r:id="rId253"/>
    <p:sldId id="572" r:id="rId254"/>
    <p:sldId id="573" r:id="rId255"/>
    <p:sldId id="574" r:id="rId256"/>
    <p:sldId id="576" r:id="rId257"/>
    <p:sldId id="575" r:id="rId258"/>
    <p:sldId id="577" r:id="rId259"/>
    <p:sldId id="587" r:id="rId260"/>
    <p:sldId id="578" r:id="rId261"/>
    <p:sldId id="599" r:id="rId262"/>
    <p:sldId id="597" r:id="rId263"/>
    <p:sldId id="579" r:id="rId264"/>
    <p:sldId id="580" r:id="rId265"/>
    <p:sldId id="581" r:id="rId266"/>
    <p:sldId id="582" r:id="rId267"/>
    <p:sldId id="584" r:id="rId268"/>
    <p:sldId id="588" r:id="rId269"/>
    <p:sldId id="585" r:id="rId270"/>
    <p:sldId id="583" r:id="rId271"/>
    <p:sldId id="589" r:id="rId272"/>
    <p:sldId id="590" r:id="rId273"/>
    <p:sldId id="614" r:id="rId274"/>
    <p:sldId id="618" r:id="rId275"/>
    <p:sldId id="619" r:id="rId276"/>
    <p:sldId id="616" r:id="rId277"/>
    <p:sldId id="617" r:id="rId278"/>
    <p:sldId id="615" r:id="rId279"/>
    <p:sldId id="620" r:id="rId280"/>
    <p:sldId id="621" r:id="rId281"/>
    <p:sldId id="622" r:id="rId282"/>
    <p:sldId id="623" r:id="rId283"/>
    <p:sldId id="624" r:id="rId284"/>
    <p:sldId id="625" r:id="rId285"/>
    <p:sldId id="629" r:id="rId286"/>
    <p:sldId id="628" r:id="rId287"/>
    <p:sldId id="627" r:id="rId288"/>
    <p:sldId id="630" r:id="rId289"/>
    <p:sldId id="631" r:id="rId290"/>
    <p:sldId id="635" r:id="rId291"/>
    <p:sldId id="634" r:id="rId292"/>
    <p:sldId id="633" r:id="rId293"/>
    <p:sldId id="636" r:id="rId294"/>
    <p:sldId id="640" r:id="rId295"/>
    <p:sldId id="642" r:id="rId296"/>
    <p:sldId id="639" r:id="rId297"/>
    <p:sldId id="638" r:id="rId298"/>
    <p:sldId id="641" r:id="rId299"/>
    <p:sldId id="637" r:id="rId300"/>
    <p:sldId id="626" r:id="rId30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ção à JPA" id="{3B181991-2235-43D4-88D4-915619B958BA}">
          <p14:sldIdLst>
            <p14:sldId id="256"/>
            <p14:sldId id="318"/>
            <p14:sldId id="319"/>
            <p14:sldId id="320"/>
            <p14:sldId id="321"/>
            <p14:sldId id="322"/>
            <p14:sldId id="323"/>
            <p14:sldId id="324"/>
            <p14:sldId id="325"/>
            <p14:sldId id="326"/>
            <p14:sldId id="327"/>
            <p14:sldId id="328"/>
            <p14:sldId id="329"/>
            <p14:sldId id="336"/>
            <p14:sldId id="330"/>
            <p14:sldId id="331"/>
          </p14:sldIdLst>
        </p14:section>
        <p14:section name="Entidades JPA" id="{0FBB16E1-EFA7-46D6-BB22-3190B17A2A79}">
          <p14:sldIdLst>
            <p14:sldId id="306"/>
            <p14:sldId id="337"/>
            <p14:sldId id="342"/>
            <p14:sldId id="332"/>
            <p14:sldId id="357"/>
            <p14:sldId id="338"/>
            <p14:sldId id="341"/>
            <p14:sldId id="339"/>
            <p14:sldId id="340"/>
            <p14:sldId id="335"/>
            <p14:sldId id="334"/>
            <p14:sldId id="343"/>
            <p14:sldId id="333"/>
            <p14:sldId id="346"/>
            <p14:sldId id="353"/>
            <p14:sldId id="354"/>
            <p14:sldId id="355"/>
            <p14:sldId id="345"/>
            <p14:sldId id="356"/>
            <p14:sldId id="347"/>
            <p14:sldId id="349"/>
            <p14:sldId id="348"/>
            <p14:sldId id="350"/>
            <p14:sldId id="351"/>
            <p14:sldId id="352"/>
            <p14:sldId id="344"/>
            <p14:sldId id="358"/>
            <p14:sldId id="360"/>
            <p14:sldId id="359"/>
            <p14:sldId id="361"/>
            <p14:sldId id="363"/>
            <p14:sldId id="362"/>
            <p14:sldId id="365"/>
            <p14:sldId id="364"/>
            <p14:sldId id="391"/>
            <p14:sldId id="392"/>
            <p14:sldId id="394"/>
            <p14:sldId id="396"/>
            <p14:sldId id="397"/>
            <p14:sldId id="398"/>
            <p14:sldId id="399"/>
            <p14:sldId id="400"/>
            <p14:sldId id="395"/>
            <p14:sldId id="401"/>
            <p14:sldId id="393"/>
            <p14:sldId id="402"/>
            <p14:sldId id="404"/>
            <p14:sldId id="409"/>
            <p14:sldId id="405"/>
            <p14:sldId id="406"/>
            <p14:sldId id="407"/>
            <p14:sldId id="408"/>
            <p14:sldId id="412"/>
            <p14:sldId id="413"/>
            <p14:sldId id="426"/>
            <p14:sldId id="427"/>
            <p14:sldId id="414"/>
            <p14:sldId id="415"/>
            <p14:sldId id="416"/>
            <p14:sldId id="417"/>
            <p14:sldId id="428"/>
            <p14:sldId id="420"/>
            <p14:sldId id="421"/>
            <p14:sldId id="422"/>
            <p14:sldId id="424"/>
            <p14:sldId id="423"/>
            <p14:sldId id="425"/>
          </p14:sldIdLst>
        </p14:section>
        <p14:section name="EntityManager" id="{5823104C-6E01-4C16-A87F-ECF04FAB43EB}">
          <p14:sldIdLst>
            <p14:sldId id="381"/>
            <p14:sldId id="382"/>
            <p14:sldId id="383"/>
            <p14:sldId id="384"/>
            <p14:sldId id="385"/>
            <p14:sldId id="386"/>
            <p14:sldId id="387"/>
            <p14:sldId id="388"/>
            <p14:sldId id="376"/>
            <p14:sldId id="377"/>
            <p14:sldId id="378"/>
            <p14:sldId id="379"/>
            <p14:sldId id="380"/>
            <p14:sldId id="389"/>
            <p14:sldId id="390"/>
            <p14:sldId id="430"/>
            <p14:sldId id="429"/>
            <p14:sldId id="431"/>
            <p14:sldId id="433"/>
            <p14:sldId id="432"/>
            <p14:sldId id="434"/>
            <p14:sldId id="435"/>
            <p14:sldId id="436"/>
            <p14:sldId id="437"/>
            <p14:sldId id="441"/>
            <p14:sldId id="438"/>
            <p14:sldId id="442"/>
            <p14:sldId id="439"/>
            <p14:sldId id="440"/>
            <p14:sldId id="443"/>
          </p14:sldIdLst>
        </p14:section>
        <p14:section name="JPQL" id="{C3A9B382-7437-48C9-A673-DB9D44CB1EC7}">
          <p14:sldIdLst>
            <p14:sldId id="444"/>
            <p14:sldId id="446"/>
            <p14:sldId id="447"/>
            <p14:sldId id="502"/>
            <p14:sldId id="503"/>
            <p14:sldId id="448"/>
            <p14:sldId id="449"/>
            <p14:sldId id="450"/>
            <p14:sldId id="451"/>
            <p14:sldId id="479"/>
            <p14:sldId id="480"/>
            <p14:sldId id="478"/>
            <p14:sldId id="452"/>
            <p14:sldId id="456"/>
            <p14:sldId id="455"/>
            <p14:sldId id="454"/>
            <p14:sldId id="457"/>
            <p14:sldId id="458"/>
            <p14:sldId id="461"/>
            <p14:sldId id="462"/>
            <p14:sldId id="463"/>
            <p14:sldId id="465"/>
            <p14:sldId id="467"/>
            <p14:sldId id="468"/>
            <p14:sldId id="464"/>
            <p14:sldId id="469"/>
            <p14:sldId id="470"/>
            <p14:sldId id="471"/>
            <p14:sldId id="472"/>
            <p14:sldId id="475"/>
            <p14:sldId id="473"/>
            <p14:sldId id="476"/>
            <p14:sldId id="474"/>
            <p14:sldId id="477"/>
            <p14:sldId id="482"/>
            <p14:sldId id="481"/>
            <p14:sldId id="483"/>
            <p14:sldId id="484"/>
            <p14:sldId id="485"/>
            <p14:sldId id="486"/>
            <p14:sldId id="487"/>
            <p14:sldId id="489"/>
            <p14:sldId id="490"/>
            <p14:sldId id="491"/>
            <p14:sldId id="488"/>
            <p14:sldId id="492"/>
            <p14:sldId id="493"/>
            <p14:sldId id="494"/>
            <p14:sldId id="495"/>
            <p14:sldId id="496"/>
            <p14:sldId id="497"/>
            <p14:sldId id="498"/>
            <p14:sldId id="499"/>
            <p14:sldId id="500"/>
            <p14:sldId id="501"/>
          </p14:sldIdLst>
        </p14:section>
        <p14:section name="Bean Validation" id="{48308073-C3E0-450D-8C94-10686872EDC3}">
          <p14:sldIdLst>
            <p14:sldId id="600"/>
            <p14:sldId id="602"/>
            <p14:sldId id="601"/>
            <p14:sldId id="603"/>
            <p14:sldId id="604"/>
            <p14:sldId id="605"/>
            <p14:sldId id="607"/>
            <p14:sldId id="608"/>
            <p14:sldId id="609"/>
            <p14:sldId id="610"/>
            <p14:sldId id="606"/>
            <p14:sldId id="611"/>
            <p14:sldId id="612"/>
            <p14:sldId id="613"/>
          </p14:sldIdLst>
        </p14:section>
        <p14:section name="EJB" id="{FC0D0270-9C83-4B2E-91FB-2F0BDDB09474}">
          <p14:sldIdLst>
            <p14:sldId id="516"/>
            <p14:sldId id="504"/>
            <p14:sldId id="505"/>
            <p14:sldId id="506"/>
            <p14:sldId id="507"/>
            <p14:sldId id="508"/>
            <p14:sldId id="509"/>
            <p14:sldId id="510"/>
            <p14:sldId id="511"/>
            <p14:sldId id="512"/>
            <p14:sldId id="513"/>
            <p14:sldId id="514"/>
            <p14:sldId id="515"/>
            <p14:sldId id="517"/>
            <p14:sldId id="518"/>
            <p14:sldId id="519"/>
            <p14:sldId id="520"/>
            <p14:sldId id="521"/>
            <p14:sldId id="522"/>
            <p14:sldId id="523"/>
            <p14:sldId id="524"/>
            <p14:sldId id="525"/>
            <p14:sldId id="526"/>
            <p14:sldId id="527"/>
            <p14:sldId id="528"/>
            <p14:sldId id="529"/>
            <p14:sldId id="530"/>
            <p14:sldId id="534"/>
            <p14:sldId id="535"/>
            <p14:sldId id="536"/>
            <p14:sldId id="544"/>
            <p14:sldId id="532"/>
            <p14:sldId id="533"/>
            <p14:sldId id="541"/>
            <p14:sldId id="537"/>
            <p14:sldId id="543"/>
            <p14:sldId id="542"/>
          </p14:sldIdLst>
        </p14:section>
        <p14:section name="Session Beans" id="{375346B9-EE0F-440C-836F-3F57CC76B739}">
          <p14:sldIdLst>
            <p14:sldId id="538"/>
            <p14:sldId id="545"/>
            <p14:sldId id="546"/>
            <p14:sldId id="549"/>
            <p14:sldId id="550"/>
            <p14:sldId id="551"/>
            <p14:sldId id="552"/>
            <p14:sldId id="556"/>
            <p14:sldId id="553"/>
            <p14:sldId id="554"/>
            <p14:sldId id="555"/>
            <p14:sldId id="557"/>
            <p14:sldId id="558"/>
            <p14:sldId id="561"/>
            <p14:sldId id="559"/>
            <p14:sldId id="596"/>
            <p14:sldId id="594"/>
            <p14:sldId id="540"/>
            <p14:sldId id="562"/>
            <p14:sldId id="563"/>
            <p14:sldId id="564"/>
            <p14:sldId id="586"/>
            <p14:sldId id="565"/>
            <p14:sldId id="566"/>
            <p14:sldId id="567"/>
            <p14:sldId id="568"/>
            <p14:sldId id="569"/>
            <p14:sldId id="591"/>
            <p14:sldId id="592"/>
            <p14:sldId id="593"/>
            <p14:sldId id="539"/>
            <p14:sldId id="570"/>
            <p14:sldId id="571"/>
            <p14:sldId id="572"/>
            <p14:sldId id="573"/>
            <p14:sldId id="574"/>
            <p14:sldId id="576"/>
            <p14:sldId id="575"/>
            <p14:sldId id="577"/>
            <p14:sldId id="587"/>
            <p14:sldId id="578"/>
            <p14:sldId id="599"/>
            <p14:sldId id="597"/>
            <p14:sldId id="579"/>
            <p14:sldId id="580"/>
            <p14:sldId id="581"/>
            <p14:sldId id="582"/>
            <p14:sldId id="584"/>
            <p14:sldId id="588"/>
            <p14:sldId id="585"/>
            <p14:sldId id="583"/>
            <p14:sldId id="589"/>
            <p14:sldId id="590"/>
          </p14:sldIdLst>
        </p14:section>
        <p14:section name="Transações" id="{A2356CC7-2DBC-4458-A81C-16F9814C72DD}">
          <p14:sldIdLst>
            <p14:sldId id="614"/>
            <p14:sldId id="618"/>
            <p14:sldId id="619"/>
            <p14:sldId id="616"/>
            <p14:sldId id="617"/>
            <p14:sldId id="615"/>
            <p14:sldId id="620"/>
            <p14:sldId id="621"/>
            <p14:sldId id="622"/>
            <p14:sldId id="623"/>
            <p14:sldId id="624"/>
            <p14:sldId id="625"/>
            <p14:sldId id="629"/>
            <p14:sldId id="628"/>
            <p14:sldId id="627"/>
            <p14:sldId id="630"/>
            <p14:sldId id="631"/>
            <p14:sldId id="635"/>
            <p14:sldId id="634"/>
            <p14:sldId id="633"/>
            <p14:sldId id="636"/>
            <p14:sldId id="640"/>
            <p14:sldId id="642"/>
            <p14:sldId id="639"/>
            <p14:sldId id="638"/>
            <p14:sldId id="641"/>
            <p14:sldId id="637"/>
            <p14:sldId id="626"/>
          </p14:sldIdLst>
        </p14:section>
        <p14:section name="Web Services - a fazer" id="{61784615-8716-4566-BE2A-3DD6730193CC}">
          <p14:sldIdLst/>
        </p14:section>
        <p14:section name="CDI" id="{D5B46185-EABA-4F4A-A58D-6F1E92A58D6B}">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s Costa" initials="MC" lastIdx="3" clrIdx="0">
    <p:extLst>
      <p:ext uri="{19B8F6BF-5375-455C-9EA6-DF929625EA0E}">
        <p15:presenceInfo xmlns:p15="http://schemas.microsoft.com/office/powerpoint/2012/main" userId="b38fd12086f267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Estilo Mé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Estilo Médio 1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76" autoAdjust="0"/>
    <p:restoredTop sz="94660"/>
  </p:normalViewPr>
  <p:slideViewPr>
    <p:cSldViewPr snapToGrid="0">
      <p:cViewPr varScale="1">
        <p:scale>
          <a:sx n="74" d="100"/>
          <a:sy n="74" d="100"/>
        </p:scale>
        <p:origin x="3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viewProps" Target="view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tableStyles" Target="tableStyle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commentAuthors" Target="commentAuthors.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9A59A7-40EF-48C3-8AC8-F272EBB885A1}" type="datetimeFigureOut">
              <a:rPr lang="pt-BR" smtClean="0"/>
              <a:t>09/04/2015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AF1FB-A2C9-4D40-86E3-90D0C47C4424}" type="slidenum">
              <a:rPr lang="pt-BR" smtClean="0"/>
              <a:t>‹nº›</a:t>
            </a:fld>
            <a:endParaRPr lang="pt-BR"/>
          </a:p>
        </p:txBody>
      </p:sp>
    </p:spTree>
    <p:extLst>
      <p:ext uri="{BB962C8B-B14F-4D97-AF65-F5344CB8AC3E}">
        <p14:creationId xmlns:p14="http://schemas.microsoft.com/office/powerpoint/2010/main" val="561188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15</a:t>
            </a:fld>
            <a:endParaRPr lang="pt-BR"/>
          </a:p>
        </p:txBody>
      </p:sp>
    </p:spTree>
    <p:extLst>
      <p:ext uri="{BB962C8B-B14F-4D97-AF65-F5344CB8AC3E}">
        <p14:creationId xmlns:p14="http://schemas.microsoft.com/office/powerpoint/2010/main" val="2151499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29</a:t>
            </a:fld>
            <a:endParaRPr lang="pt-BR"/>
          </a:p>
        </p:txBody>
      </p:sp>
    </p:spTree>
    <p:extLst>
      <p:ext uri="{BB962C8B-B14F-4D97-AF65-F5344CB8AC3E}">
        <p14:creationId xmlns:p14="http://schemas.microsoft.com/office/powerpoint/2010/main" val="991772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54</a:t>
            </a:fld>
            <a:endParaRPr lang="pt-BR"/>
          </a:p>
        </p:txBody>
      </p:sp>
    </p:spTree>
    <p:extLst>
      <p:ext uri="{BB962C8B-B14F-4D97-AF65-F5344CB8AC3E}">
        <p14:creationId xmlns:p14="http://schemas.microsoft.com/office/powerpoint/2010/main" val="3434268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55</a:t>
            </a:fld>
            <a:endParaRPr lang="pt-BR"/>
          </a:p>
        </p:txBody>
      </p:sp>
    </p:spTree>
    <p:extLst>
      <p:ext uri="{BB962C8B-B14F-4D97-AF65-F5344CB8AC3E}">
        <p14:creationId xmlns:p14="http://schemas.microsoft.com/office/powerpoint/2010/main" val="2953391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73</a:t>
            </a:fld>
            <a:endParaRPr lang="pt-BR"/>
          </a:p>
        </p:txBody>
      </p:sp>
    </p:spTree>
    <p:extLst>
      <p:ext uri="{BB962C8B-B14F-4D97-AF65-F5344CB8AC3E}">
        <p14:creationId xmlns:p14="http://schemas.microsoft.com/office/powerpoint/2010/main" val="77500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76</a:t>
            </a:fld>
            <a:endParaRPr lang="pt-BR"/>
          </a:p>
        </p:txBody>
      </p:sp>
    </p:spTree>
    <p:extLst>
      <p:ext uri="{BB962C8B-B14F-4D97-AF65-F5344CB8AC3E}">
        <p14:creationId xmlns:p14="http://schemas.microsoft.com/office/powerpoint/2010/main" val="3176013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104</a:t>
            </a:fld>
            <a:endParaRPr lang="pt-BR"/>
          </a:p>
        </p:txBody>
      </p:sp>
    </p:spTree>
    <p:extLst>
      <p:ext uri="{BB962C8B-B14F-4D97-AF65-F5344CB8AC3E}">
        <p14:creationId xmlns:p14="http://schemas.microsoft.com/office/powerpoint/2010/main" val="71969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126</a:t>
            </a:fld>
            <a:endParaRPr lang="pt-BR"/>
          </a:p>
        </p:txBody>
      </p:sp>
    </p:spTree>
    <p:extLst>
      <p:ext uri="{BB962C8B-B14F-4D97-AF65-F5344CB8AC3E}">
        <p14:creationId xmlns:p14="http://schemas.microsoft.com/office/powerpoint/2010/main" val="66818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smtClean="0"/>
              <a:t>Clique para editar o estilo do subtítulo mestre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09/04/2015</a:t>
            </a:fld>
            <a:endParaRPr lang="pt-BR"/>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pt-BR"/>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67450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09/04/2015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584737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09/04/2015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252389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09/04/2015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06652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6F541D39-3BBB-47F3-82F7-0806D4D91DB1}" type="datetimeFigureOut">
              <a:rPr lang="pt-BR" smtClean="0"/>
              <a:t>09/04/2015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214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6F541D39-3BBB-47F3-82F7-0806D4D91DB1}" type="datetimeFigureOut">
              <a:rPr lang="pt-BR" smtClean="0"/>
              <a:t>09/04/2015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172998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F541D39-3BBB-47F3-82F7-0806D4D91DB1}" type="datetimeFigureOut">
              <a:rPr lang="pt-BR" smtClean="0"/>
              <a:t>09/04/2015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583562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6F541D39-3BBB-47F3-82F7-0806D4D91DB1}" type="datetimeFigureOut">
              <a:rPr lang="pt-BR" smtClean="0"/>
              <a:t>09/04/2015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451823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541D39-3BBB-47F3-82F7-0806D4D91DB1}" type="datetimeFigureOut">
              <a:rPr lang="pt-BR" smtClean="0"/>
              <a:t>09/04/2015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825676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pt-BR" smtClean="0"/>
              <a:t>Clique para editar o título mestre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pt-BR" smtClean="0"/>
              <a:t>Clique para editar o texto mestre</a:t>
            </a:r>
          </a:p>
        </p:txBody>
      </p:sp>
      <p:sp>
        <p:nvSpPr>
          <p:cNvPr id="5" name="Date Placeholder 4"/>
          <p:cNvSpPr>
            <a:spLocks noGrp="1"/>
          </p:cNvSpPr>
          <p:nvPr>
            <p:ph type="dt" sz="half" idx="10"/>
          </p:nvPr>
        </p:nvSpPr>
        <p:spPr/>
        <p:txBody>
          <a:bodyPr/>
          <a:lstStyle/>
          <a:p>
            <a:fld id="{6F541D39-3BBB-47F3-82F7-0806D4D91DB1}" type="datetimeFigureOut">
              <a:rPr lang="pt-BR" smtClean="0"/>
              <a:t>09/04/2015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1214259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09/04/2015</a:t>
            </a:fld>
            <a:endParaRPr lang="pt-BR"/>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532809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6F541D39-3BBB-47F3-82F7-0806D4D91DB1}" type="datetimeFigureOut">
              <a:rPr lang="pt-BR" smtClean="0"/>
              <a:t>09/04/2015</a:t>
            </a:fld>
            <a:endParaRPr lang="pt-BR"/>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pt-B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273716236"/>
      </p:ext>
    </p:extLst>
  </p:cSld>
  <p:clrMap bg1="lt1" tx1="dk1" bg2="lt2" tx2="dk2" accent1="accent1" accent2="accent2" accent3="accent3" accent4="accent4" accent5="accent5" accent6="accent6" hlink="hlink" folHlink="folHlink"/>
  <p:sldLayoutIdLst>
    <p:sldLayoutId id="2147484950" r:id="rId1"/>
    <p:sldLayoutId id="2147484951" r:id="rId2"/>
    <p:sldLayoutId id="2147484952" r:id="rId3"/>
    <p:sldLayoutId id="2147484953" r:id="rId4"/>
    <p:sldLayoutId id="2147484954" r:id="rId5"/>
    <p:sldLayoutId id="2147484955" r:id="rId6"/>
    <p:sldLayoutId id="2147484956" r:id="rId7"/>
    <p:sldLayoutId id="2147484957" r:id="rId8"/>
    <p:sldLayoutId id="2147484958" r:id="rId9"/>
    <p:sldLayoutId id="2147484959" r:id="rId10"/>
    <p:sldLayoutId id="2147484960"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maven.apache.org/" TargetMode="Externa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oftware-corporativo.googlecode.com/svn/trunk/exemplo_01/" TargetMode="Externa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 Id="rId4" Type="http://schemas.openxmlformats.org/officeDocument/2006/relationships/image" Target="../media/image123.png"/></Relationships>
</file>

<file path=ppt/slides/_rels/slide1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hyperlink" Target="http://en.wikipedia.org/wiki/Luhn_algorithm"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docs.oracle.com/javase/7/docs/api/java/util/regex/Pattern.html" TargetMode="Externa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docs.jboss.org/hibernate/validator/5.1/api/index.html" TargetMode="External"/><Relationship Id="rId2" Type="http://schemas.openxmlformats.org/officeDocument/2006/relationships/hyperlink" Target="https://docs.oracle.com/javaee/7/api/javax/validation/constraints/package-summary.html" TargetMode="External"/><Relationship Id="rId1" Type="http://schemas.openxmlformats.org/officeDocument/2006/relationships/slideLayout" Target="../slideLayouts/slideLayout2.xml"/><Relationship Id="rId4" Type="http://schemas.openxmlformats.org/officeDocument/2006/relationships/hyperlink" Target="http://software-corporativo.googlecode.com/svn/trunk/exemplo_12_bean_validation" TargetMode="External"/></Relationships>
</file>

<file path=ppt/slides/_rels/slide17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blog.caelum.com.br/o-que-e-modelo-anemico-e-por-que-fugir-dele/" TargetMode="External"/><Relationship Id="rId2" Type="http://schemas.openxmlformats.org/officeDocument/2006/relationships/hyperlink" Target="http://www.martinfowler.com/bliki/AnemicDomainModel.html"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hyperlink" Target="http://docs.jboss.org/jbossclustering/cluster_guide/5.1/html/cluster.concepts.chapt.html" TargetMode="Externa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8.xml"/><Relationship Id="rId4" Type="http://schemas.openxmlformats.org/officeDocument/2006/relationships/hyperlink" Target="http://refcardz.dzone.com/refcardz/dependency-injection-in-ejb3" TargetMode="External"/></Relationships>
</file>

<file path=ppt/slides/_rels/slide21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3" Type="http://schemas.openxmlformats.org/officeDocument/2006/relationships/hyperlink" Target="http://software-corporativo.googlecode.com/svn/trunk/alo_ejb/" TargetMode="External"/><Relationship Id="rId2" Type="http://schemas.openxmlformats.org/officeDocument/2006/relationships/hyperlink" Target="http://software-corporativo.googlecode.com/svn/trunk/alo_interface/" TargetMode="External"/><Relationship Id="rId1" Type="http://schemas.openxmlformats.org/officeDocument/2006/relationships/slideLayout" Target="../slideLayouts/slideLayout8.xml"/><Relationship Id="rId5" Type="http://schemas.openxmlformats.org/officeDocument/2006/relationships/image" Target="../media/image191.png"/><Relationship Id="rId4" Type="http://schemas.openxmlformats.org/officeDocument/2006/relationships/hyperlink" Target="http://software-corporativo.googlecode.com/svn/trunk/alo_cliente/" TargetMode="External"/></Relationships>
</file>

<file path=ppt/slides/_rels/slide226.xml.rels><?xml version="1.0" encoding="UTF-8" standalone="yes"?>
<Relationships xmlns="http://schemas.openxmlformats.org/package/2006/relationships"><Relationship Id="rId2" Type="http://schemas.openxmlformats.org/officeDocument/2006/relationships/hyperlink" Target="https://glassfish.java.net/docs/4.0/application-development-guide.pdf" TargetMode="Externa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3" Type="http://schemas.openxmlformats.org/officeDocument/2006/relationships/hyperlink" Target="http://software-corporativo.googlecode.com/svn/trunk/ex_ejb_singleton-war/" TargetMode="External"/><Relationship Id="rId2" Type="http://schemas.openxmlformats.org/officeDocument/2006/relationships/hyperlink" Target="http://software-corporativo.googlecode.com/svn/trunk/ex_ejb_singleton/" TargetMode="External"/><Relationship Id="rId1" Type="http://schemas.openxmlformats.org/officeDocument/2006/relationships/slideLayout" Target="../slideLayouts/slideLayout8.xml"/><Relationship Id="rId4" Type="http://schemas.openxmlformats.org/officeDocument/2006/relationships/image" Target="../media/image199.png"/></Relationships>
</file>

<file path=ppt/slides/_rels/slide24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hyperlink" Target="http://docs.oracle.com/javase/tutorial/essential/concurrency/atomic.html" TargetMode="Externa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3" Type="http://schemas.openxmlformats.org/officeDocument/2006/relationships/hyperlink" Target="http://software-corporativo.googlecode.com/svn/trunk/stateful_bean" TargetMode="External"/><Relationship Id="rId2" Type="http://schemas.openxmlformats.org/officeDocument/2006/relationships/image" Target="../media/image213.png"/><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3" Type="http://schemas.openxmlformats.org/officeDocument/2006/relationships/hyperlink" Target="http://software-corporativo.googlecode.com/svn/trunk/stateful_bib" TargetMode="External"/><Relationship Id="rId2" Type="http://schemas.openxmlformats.org/officeDocument/2006/relationships/image" Target="../media/image214.png"/><Relationship Id="rId1" Type="http://schemas.openxmlformats.org/officeDocument/2006/relationships/slideLayout" Target="../slideLayouts/slideLayout8.xml"/></Relationships>
</file>

<file path=ppt/slides/_rels/slide25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software-corporativo.googlecode.com/svn/trunk/stateful_cliente" TargetMode="External"/><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oftware-corporativo.googlecode.com/svn/trunk/exemplo_02/" TargetMode="External"/><Relationship Id="rId1" Type="http://schemas.openxmlformats.org/officeDocument/2006/relationships/slideLayout" Target="../slideLayouts/slideLayout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8.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oftware-corporativo.googlecode.com/svn/trunk/exemplo_03/"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docs.oracle.com/javase/7/docs/api/java/util/UUID.html"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oftware-corporativo.googlecode.com/svn/trunk/exemplo_04/"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oftware-corporativo.googlecode.com/svn/trunk/exemplo_05/"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oftware-corporativo.googlecode.com/svn/trunk/exemplo_06/"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today.java.net/pub/a/today/2006/07/27/defining-object-identity.html" TargetMode="Externa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oftware-corporativo.googlecode.com/svn/trunk/exemplo_07/"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oftware-corporativo.googlecode.com/svn/trunk/exemplo_08/" TargetMode="Externa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oftware-corporativo.googlecode.com/svn/trunk/exemplo_09_single_table_strategy" TargetMode="Externa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oftware-corporativo.googlecode.com/svn/trunk/exemplo_10_joined_tables_strategy/" TargetMode="Externa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jp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algn="ctr"/>
            <a:r>
              <a:rPr lang="pt-BR" sz="6000" dirty="0" smtClean="0"/>
              <a:t>Introdução à Java </a:t>
            </a:r>
            <a:r>
              <a:rPr lang="en-US" sz="6000" dirty="0" smtClean="0"/>
              <a:t>Persistence</a:t>
            </a:r>
            <a:r>
              <a:rPr lang="pt-BR" sz="6000" dirty="0" smtClean="0"/>
              <a:t> API</a:t>
            </a:r>
            <a:br>
              <a:rPr lang="pt-BR" sz="6000" dirty="0" smtClean="0"/>
            </a:br>
            <a:r>
              <a:rPr lang="pt-BR" sz="6000" dirty="0" smtClean="0"/>
              <a:t>(JPA)</a:t>
            </a:r>
            <a:endParaRPr lang="pt-BR" sz="6000" dirty="0"/>
          </a:p>
        </p:txBody>
      </p:sp>
    </p:spTree>
    <p:extLst>
      <p:ext uri="{BB962C8B-B14F-4D97-AF65-F5344CB8AC3E}">
        <p14:creationId xmlns:p14="http://schemas.microsoft.com/office/powerpoint/2010/main" val="529193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fontScale="90000"/>
          </a:bodyPr>
          <a:lstStyle/>
          <a:p>
            <a:r>
              <a:rPr lang="pt-BR" dirty="0" smtClean="0"/>
              <a:t>Primeiro Exemplo: Dependências do Projeto</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No exemplo ao lado, foi utilizado o </a:t>
            </a:r>
            <a:r>
              <a:rPr lang="pt-BR" sz="2400" i="1" dirty="0" smtClean="0"/>
              <a:t>eclipselink</a:t>
            </a:r>
            <a:r>
              <a:rPr lang="pt-BR" sz="2400" dirty="0" smtClean="0"/>
              <a:t> e o banco de dados MySQL.</a:t>
            </a:r>
          </a:p>
          <a:p>
            <a:r>
              <a:rPr lang="pt-BR" sz="2400" dirty="0" smtClean="0"/>
              <a:t>Fragmento do arquivo pom.xml (</a:t>
            </a:r>
            <a:r>
              <a:rPr lang="pt-BR" sz="2400" dirty="0" smtClean="0">
                <a:hlinkClick r:id="rId2"/>
              </a:rPr>
              <a:t>Maven</a:t>
            </a:r>
            <a:r>
              <a:rPr lang="pt-BR" sz="2400" dirty="0" smtClean="0"/>
              <a:t>)</a:t>
            </a:r>
          </a:p>
          <a:p>
            <a:endParaRPr lang="pt-BR" sz="2400" dirty="0"/>
          </a:p>
        </p:txBody>
      </p:sp>
      <p:pic>
        <p:nvPicPr>
          <p:cNvPr id="7" name="Espaço Reservado para Conteúdo 6"/>
          <p:cNvPicPr>
            <a:picLocks noGrp="1" noChangeAspect="1"/>
          </p:cNvPicPr>
          <p:nvPr>
            <p:ph idx="1"/>
          </p:nvPr>
        </p:nvPicPr>
        <p:blipFill>
          <a:blip r:embed="rId3"/>
          <a:stretch>
            <a:fillRect/>
          </a:stretch>
        </p:blipFill>
        <p:spPr>
          <a:xfrm>
            <a:off x="0" y="1237073"/>
            <a:ext cx="7561894" cy="3594233"/>
          </a:xfrm>
          <a:prstGeom prst="rect">
            <a:avLst/>
          </a:prstGeom>
        </p:spPr>
      </p:pic>
    </p:spTree>
    <p:extLst>
      <p:ext uri="{BB962C8B-B14F-4D97-AF65-F5344CB8AC3E}">
        <p14:creationId xmlns:p14="http://schemas.microsoft.com/office/powerpoint/2010/main" val="332901758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Persistindo Entidades</a:t>
            </a:r>
          </a:p>
        </p:txBody>
      </p:sp>
      <p:pic>
        <p:nvPicPr>
          <p:cNvPr id="8" name="Espaço Reservado para Conteúdo 7"/>
          <p:cNvPicPr>
            <a:picLocks noGrp="1" noChangeAspect="1"/>
          </p:cNvPicPr>
          <p:nvPr>
            <p:ph idx="1"/>
          </p:nvPr>
        </p:nvPicPr>
        <p:blipFill>
          <a:blip r:embed="rId2"/>
          <a:stretch>
            <a:fillRect/>
          </a:stretch>
        </p:blipFill>
        <p:spPr>
          <a:xfrm>
            <a:off x="3261815" y="1693921"/>
            <a:ext cx="5022376" cy="3385457"/>
          </a:xfrm>
          <a:prstGeom prst="rect">
            <a:avLst/>
          </a:prstGeom>
        </p:spPr>
      </p:pic>
      <p:pic>
        <p:nvPicPr>
          <p:cNvPr id="9" name="Espaço Reservado para Conteúdo 8"/>
          <p:cNvPicPr>
            <a:picLocks noGrp="1" noChangeAspect="1"/>
          </p:cNvPicPr>
          <p:nvPr>
            <p:ph sz="half" idx="4294967295"/>
          </p:nvPr>
        </p:nvPicPr>
        <p:blipFill>
          <a:blip r:embed="rId3"/>
          <a:stretch>
            <a:fillRect/>
          </a:stretch>
        </p:blipFill>
        <p:spPr>
          <a:xfrm>
            <a:off x="1079024" y="5227684"/>
            <a:ext cx="9368938" cy="943529"/>
          </a:xfrm>
          <a:prstGeom prst="rect">
            <a:avLst/>
          </a:prstGeom>
        </p:spPr>
      </p:pic>
    </p:spTree>
    <p:extLst>
      <p:ext uri="{BB962C8B-B14F-4D97-AF65-F5344CB8AC3E}">
        <p14:creationId xmlns:p14="http://schemas.microsoft.com/office/powerpoint/2010/main" val="10973271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Recuperando Entidades Pelo Id</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smtClean="0"/>
              <a:t> Observe </a:t>
            </a:r>
            <a:r>
              <a:rPr lang="pt-BR" dirty="0"/>
              <a:t>que, se uma instância de entidade </a:t>
            </a:r>
            <a:r>
              <a:rPr lang="pt-BR" dirty="0" smtClean="0"/>
              <a:t>com a chave informada não existir </a:t>
            </a:r>
            <a:r>
              <a:rPr lang="pt-BR" dirty="0"/>
              <a:t>no banco de dados, o método </a:t>
            </a:r>
            <a:r>
              <a:rPr lang="pt-BR" i="1" dirty="0"/>
              <a:t>find</a:t>
            </a:r>
            <a:r>
              <a:rPr lang="pt-BR" dirty="0"/>
              <a:t> não vai </a:t>
            </a:r>
            <a:r>
              <a:rPr lang="pt-BR" dirty="0" smtClean="0"/>
              <a:t>levantar exceção.</a:t>
            </a:r>
          </a:p>
          <a:p>
            <a:pPr>
              <a:buFont typeface="Arial" panose="020B0604020202020204" pitchFamily="34" charset="0"/>
              <a:buChar char="•"/>
            </a:pPr>
            <a:r>
              <a:rPr lang="pt-BR" dirty="0"/>
              <a:t> </a:t>
            </a:r>
            <a:r>
              <a:rPr lang="pt-BR" dirty="0" smtClean="0"/>
              <a:t>Em </a:t>
            </a:r>
            <a:r>
              <a:rPr lang="pt-BR" dirty="0"/>
              <a:t>vez disso, </a:t>
            </a:r>
            <a:r>
              <a:rPr lang="pt-BR" dirty="0" smtClean="0"/>
              <a:t>será retornado </a:t>
            </a:r>
            <a:r>
              <a:rPr lang="pt-BR" i="1" dirty="0" smtClean="0"/>
              <a:t>null</a:t>
            </a:r>
            <a:r>
              <a:rPr lang="pt-BR" dirty="0" smtClean="0"/>
              <a:t> e </a:t>
            </a:r>
            <a:r>
              <a:rPr lang="pt-BR" dirty="0"/>
              <a:t>seu aplicativo deve lidar com essa situação</a:t>
            </a:r>
            <a:r>
              <a:rPr lang="pt-BR" dirty="0" smtClean="0"/>
              <a:t>.</a:t>
            </a:r>
          </a:p>
          <a:p>
            <a:pPr>
              <a:buFont typeface="Arial" panose="020B0604020202020204" pitchFamily="34" charset="0"/>
              <a:buChar char="•"/>
            </a:pPr>
            <a:r>
              <a:rPr lang="pt-BR" dirty="0"/>
              <a:t> Não é estritamente necessário chamar o método </a:t>
            </a:r>
            <a:r>
              <a:rPr lang="pt-BR" i="1" dirty="0"/>
              <a:t>find</a:t>
            </a:r>
            <a:r>
              <a:rPr lang="pt-BR" dirty="0"/>
              <a:t> em um contexto </a:t>
            </a:r>
            <a:r>
              <a:rPr lang="pt-BR" dirty="0" smtClean="0"/>
              <a:t>transacional. Mas </a:t>
            </a:r>
            <a:r>
              <a:rPr lang="pt-BR" dirty="0"/>
              <a:t>a entidade recuperada estará </a:t>
            </a:r>
            <a:r>
              <a:rPr lang="pt-BR" i="1" dirty="0" smtClean="0"/>
              <a:t>detached</a:t>
            </a:r>
            <a:r>
              <a:rPr lang="pt-BR" dirty="0" smtClean="0"/>
              <a:t> </a:t>
            </a:r>
            <a:r>
              <a:rPr lang="pt-BR" dirty="0"/>
              <a:t>a menos que um contexto de transação </a:t>
            </a:r>
            <a:r>
              <a:rPr lang="pt-BR" dirty="0" smtClean="0"/>
              <a:t>esteja disponível</a:t>
            </a:r>
            <a:r>
              <a:rPr lang="pt-BR" dirty="0"/>
              <a:t>, por isso é aconselhável para chamar o método find dentro de uma transação</a:t>
            </a:r>
            <a:r>
              <a:rPr lang="pt-BR" dirty="0" smtClean="0"/>
              <a:t>.</a:t>
            </a:r>
          </a:p>
          <a:p>
            <a:pPr>
              <a:buFont typeface="Arial" panose="020B0604020202020204" pitchFamily="34" charset="0"/>
              <a:buChar char="•"/>
            </a:pPr>
            <a:r>
              <a:rPr lang="pt-BR" dirty="0"/>
              <a:t> Se o seu provedor de persistência suporta </a:t>
            </a:r>
            <a:r>
              <a:rPr lang="en-US" i="1" dirty="0" smtClean="0"/>
              <a:t>caching</a:t>
            </a:r>
            <a:r>
              <a:rPr lang="pt-BR" dirty="0" smtClean="0"/>
              <a:t> </a:t>
            </a:r>
            <a:r>
              <a:rPr lang="pt-BR" dirty="0"/>
              <a:t>e a entidade já existe na cache, então o </a:t>
            </a:r>
            <a:r>
              <a:rPr lang="pt-BR" i="1" dirty="0"/>
              <a:t>EntityManager</a:t>
            </a:r>
            <a:r>
              <a:rPr lang="pt-BR" dirty="0"/>
              <a:t> retorna a instância em cache da entidade em vez de recuperá-la a partir do banco de dados.</a:t>
            </a:r>
            <a:endParaRPr lang="pt-BR" dirty="0" smtClean="0"/>
          </a:p>
          <a:p>
            <a:pPr>
              <a:buFont typeface="Arial" panose="020B0604020202020204" pitchFamily="34" charset="0"/>
              <a:buChar char="•"/>
            </a:pPr>
            <a:endParaRPr lang="pt-BR" dirty="0"/>
          </a:p>
        </p:txBody>
      </p:sp>
      <p:pic>
        <p:nvPicPr>
          <p:cNvPr id="10" name="Espaço Reservado para Conteúdo 9"/>
          <p:cNvPicPr>
            <a:picLocks noGrp="1" noChangeAspect="1"/>
          </p:cNvPicPr>
          <p:nvPr>
            <p:ph sz="half" idx="4294967295"/>
          </p:nvPr>
        </p:nvPicPr>
        <p:blipFill>
          <a:blip r:embed="rId2"/>
          <a:stretch>
            <a:fillRect/>
          </a:stretch>
        </p:blipFill>
        <p:spPr>
          <a:xfrm>
            <a:off x="2824045" y="5777865"/>
            <a:ext cx="6051550" cy="315912"/>
          </a:xfrm>
          <a:prstGeom prst="rect">
            <a:avLst/>
          </a:prstGeom>
        </p:spPr>
      </p:pic>
    </p:spTree>
    <p:extLst>
      <p:ext uri="{BB962C8B-B14F-4D97-AF65-F5344CB8AC3E}">
        <p14:creationId xmlns:p14="http://schemas.microsoft.com/office/powerpoint/2010/main" val="43284998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Lendo Entidades Relacionadas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O </a:t>
            </a:r>
            <a:r>
              <a:rPr lang="pt-BR" i="1" dirty="0"/>
              <a:t>EntityManager</a:t>
            </a:r>
            <a:r>
              <a:rPr lang="pt-BR" dirty="0"/>
              <a:t> normalmente carrega todos os dados de instância da entidade quando uma entidade é recuperada a partir do banco de dados</a:t>
            </a:r>
            <a:r>
              <a:rPr lang="pt-BR" dirty="0" smtClean="0"/>
              <a:t>.</a:t>
            </a:r>
          </a:p>
          <a:p>
            <a:pPr>
              <a:buFont typeface="Arial" panose="020B0604020202020204" pitchFamily="34" charset="0"/>
              <a:buChar char="•"/>
            </a:pPr>
            <a:r>
              <a:rPr lang="pt-BR" dirty="0"/>
              <a:t> </a:t>
            </a:r>
            <a:r>
              <a:rPr lang="pt-BR" dirty="0" smtClean="0"/>
              <a:t>Como já vimos, existem dois tipos de </a:t>
            </a:r>
            <a:r>
              <a:rPr lang="en-US" noProof="1" smtClean="0"/>
              <a:t>fetch: </a:t>
            </a:r>
            <a:r>
              <a:rPr lang="en-US" i="1" noProof="1" smtClean="0"/>
              <a:t>FetchType.EAGER</a:t>
            </a:r>
            <a:r>
              <a:rPr lang="en-US" noProof="1" smtClean="0"/>
              <a:t> e </a:t>
            </a:r>
            <a:r>
              <a:rPr lang="en-US" i="1" noProof="1" smtClean="0"/>
              <a:t>FetchType.LAZY</a:t>
            </a:r>
            <a:r>
              <a:rPr lang="en-US" noProof="1" smtClean="0"/>
              <a:t>.</a:t>
            </a:r>
          </a:p>
          <a:p>
            <a:pPr>
              <a:buFont typeface="Arial" panose="020B0604020202020204" pitchFamily="34" charset="0"/>
              <a:buChar char="•"/>
            </a:pPr>
            <a:r>
              <a:rPr lang="pt-BR" dirty="0" smtClean="0"/>
              <a:t> Carregamento </a:t>
            </a:r>
            <a:r>
              <a:rPr lang="pt-BR" dirty="0"/>
              <a:t>preguiçoso </a:t>
            </a:r>
            <a:r>
              <a:rPr lang="pt-BR" dirty="0" smtClean="0"/>
              <a:t>(</a:t>
            </a:r>
            <a:r>
              <a:rPr lang="en-US" i="1" noProof="1" smtClean="0"/>
              <a:t>FetchType.LAZY</a:t>
            </a:r>
            <a:r>
              <a:rPr lang="pt-BR" dirty="0" smtClean="0"/>
              <a:t>) é </a:t>
            </a:r>
            <a:r>
              <a:rPr lang="pt-BR" dirty="0"/>
              <a:t>uma característica </a:t>
            </a:r>
            <a:r>
              <a:rPr lang="pt-BR" dirty="0" smtClean="0"/>
              <a:t>opcional</a:t>
            </a:r>
            <a:r>
              <a:rPr lang="pt-BR" dirty="0"/>
              <a:t>, o que significa que </a:t>
            </a:r>
            <a:r>
              <a:rPr lang="pt-BR" dirty="0" smtClean="0"/>
              <a:t>os provedores </a:t>
            </a:r>
            <a:r>
              <a:rPr lang="pt-BR" dirty="0"/>
              <a:t>de </a:t>
            </a:r>
            <a:r>
              <a:rPr lang="pt-BR" dirty="0" smtClean="0"/>
              <a:t>persistência não precisam </a:t>
            </a:r>
            <a:r>
              <a:rPr lang="pt-BR" dirty="0"/>
              <a:t>implementá-lo.</a:t>
            </a:r>
          </a:p>
        </p:txBody>
      </p:sp>
    </p:spTree>
    <p:extLst>
      <p:ext uri="{BB962C8B-B14F-4D97-AF65-F5344CB8AC3E}">
        <p14:creationId xmlns:p14="http://schemas.microsoft.com/office/powerpoint/2010/main" val="273918822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Lendo Entidades Relacionadas</a:t>
            </a:r>
            <a:endParaRPr lang="pt-BR" dirty="0"/>
          </a:p>
        </p:txBody>
      </p:sp>
      <p:pic>
        <p:nvPicPr>
          <p:cNvPr id="6" name="Espaço Reservado para Conteúdo 5"/>
          <p:cNvPicPr>
            <a:picLocks noGrp="1" noChangeAspect="1"/>
          </p:cNvPicPr>
          <p:nvPr>
            <p:ph sz="half" idx="2"/>
          </p:nvPr>
        </p:nvPicPr>
        <p:blipFill>
          <a:blip r:embed="rId2"/>
          <a:stretch>
            <a:fillRect/>
          </a:stretch>
        </p:blipFill>
        <p:spPr>
          <a:xfrm>
            <a:off x="6443563" y="2473654"/>
            <a:ext cx="5748437" cy="2947915"/>
          </a:xfrm>
          <a:prstGeom prst="rect">
            <a:avLst/>
          </a:prstGeom>
        </p:spPr>
      </p:pic>
      <p:pic>
        <p:nvPicPr>
          <p:cNvPr id="9" name="Espaço Reservado para Conteúdo 8"/>
          <p:cNvPicPr>
            <a:picLocks noGrp="1" noChangeAspect="1"/>
          </p:cNvPicPr>
          <p:nvPr>
            <p:ph sz="half" idx="1"/>
          </p:nvPr>
        </p:nvPicPr>
        <p:blipFill>
          <a:blip r:embed="rId3"/>
          <a:stretch>
            <a:fillRect/>
          </a:stretch>
        </p:blipFill>
        <p:spPr>
          <a:xfrm>
            <a:off x="59820" y="2473654"/>
            <a:ext cx="6174559" cy="2098346"/>
          </a:xfrm>
          <a:prstGeom prst="rect">
            <a:avLst/>
          </a:prstGeom>
        </p:spPr>
      </p:pic>
    </p:spTree>
    <p:extLst>
      <p:ext uri="{BB962C8B-B14F-4D97-AF65-F5344CB8AC3E}">
        <p14:creationId xmlns:p14="http://schemas.microsoft.com/office/powerpoint/2010/main" val="40899013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lstStyle/>
          <a:p>
            <a:r>
              <a:rPr lang="pt-BR" dirty="0"/>
              <a:t>Lendo Entidades Relacionadas</a:t>
            </a:r>
          </a:p>
        </p:txBody>
      </p:sp>
      <p:pic>
        <p:nvPicPr>
          <p:cNvPr id="12" name="Espaço Reservado para Conteúdo 6"/>
          <p:cNvPicPr>
            <a:picLocks noGrp="1" noChangeAspect="1"/>
          </p:cNvPicPr>
          <p:nvPr>
            <p:ph idx="1"/>
          </p:nvPr>
        </p:nvPicPr>
        <p:blipFill>
          <a:blip r:embed="rId3"/>
          <a:stretch>
            <a:fillRect/>
          </a:stretch>
        </p:blipFill>
        <p:spPr>
          <a:xfrm>
            <a:off x="1778341" y="2399362"/>
            <a:ext cx="8530539" cy="2759490"/>
          </a:xfrm>
          <a:prstGeom prst="rect">
            <a:avLst/>
          </a:prstGeom>
        </p:spPr>
      </p:pic>
    </p:spTree>
    <p:extLst>
      <p:ext uri="{BB962C8B-B14F-4D97-AF65-F5344CB8AC3E}">
        <p14:creationId xmlns:p14="http://schemas.microsoft.com/office/powerpoint/2010/main" val="15683957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2716" y="1419367"/>
            <a:ext cx="7516328" cy="3275463"/>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Dentro de uma transação, não é necessário chamar explicitamente métodos para atualizar objetos que estejam gerenciados.</a:t>
            </a:r>
          </a:p>
          <a:p>
            <a:r>
              <a:rPr lang="pt-BR" sz="2000" dirty="0" smtClean="0"/>
              <a:t>Ao realizar o </a:t>
            </a:r>
            <a:r>
              <a:rPr lang="pt-BR" sz="2000" i="1" dirty="0" smtClean="0"/>
              <a:t>commit</a:t>
            </a:r>
            <a:r>
              <a:rPr lang="pt-BR" sz="2000" dirty="0" smtClean="0"/>
              <a:t> na transação, o provedor de persistência irá atualizar os objetos modificados.</a:t>
            </a:r>
            <a:endParaRPr lang="pt-BR" sz="2000" dirty="0"/>
          </a:p>
        </p:txBody>
      </p:sp>
    </p:spTree>
    <p:extLst>
      <p:ext uri="{BB962C8B-B14F-4D97-AF65-F5344CB8AC3E}">
        <p14:creationId xmlns:p14="http://schemas.microsoft.com/office/powerpoint/2010/main" val="400681427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Atualizando Entidades</a:t>
            </a:r>
          </a:p>
        </p:txBody>
      </p:sp>
      <p:sp>
        <p:nvSpPr>
          <p:cNvPr id="6" name="Espaço Reservado para Texto 5"/>
          <p:cNvSpPr>
            <a:spLocks noGrp="1"/>
          </p:cNvSpPr>
          <p:nvPr>
            <p:ph type="body" sz="half" idx="2"/>
          </p:nvPr>
        </p:nvSpPr>
        <p:spPr>
          <a:xfrm>
            <a:off x="8275982" y="2511813"/>
            <a:ext cx="3398520" cy="3588736"/>
          </a:xfrm>
        </p:spPr>
        <p:txBody>
          <a:bodyPr>
            <a:normAutofit lnSpcReduction="10000"/>
          </a:bodyPr>
          <a:lstStyle/>
          <a:p>
            <a:r>
              <a:rPr lang="pt-BR" sz="2000" dirty="0" smtClean="0"/>
              <a:t>Caso o objeto não seja gerenciado, é necessário chamar o método merge para que ele passe a ser gerenciado e, assim, a instância possa ser atualizada na base de dados. </a:t>
            </a:r>
          </a:p>
          <a:p>
            <a:r>
              <a:rPr lang="pt-BR" sz="2000" dirty="0" smtClean="0"/>
              <a:t>Quando invocamos o merge em comprador, devido ao mapeamento (</a:t>
            </a:r>
            <a:r>
              <a:rPr lang="pt-BR" sz="2000" i="1" dirty="0" smtClean="0"/>
              <a:t>CascadeType.ALL</a:t>
            </a:r>
            <a:r>
              <a:rPr lang="pt-BR" sz="2000" dirty="0" smtClean="0"/>
              <a:t>), é realizado também o merge em cartão de crédito.</a:t>
            </a:r>
            <a:endParaRPr lang="pt-BR" sz="2000" dirty="0"/>
          </a:p>
        </p:txBody>
      </p:sp>
      <p:pic>
        <p:nvPicPr>
          <p:cNvPr id="9" name="Espaço Reservado para Conteúdo 8"/>
          <p:cNvPicPr>
            <a:picLocks noGrp="1" noChangeAspect="1"/>
          </p:cNvPicPr>
          <p:nvPr>
            <p:ph idx="1"/>
          </p:nvPr>
        </p:nvPicPr>
        <p:blipFill>
          <a:blip r:embed="rId2"/>
          <a:stretch>
            <a:fillRect/>
          </a:stretch>
        </p:blipFill>
        <p:spPr>
          <a:xfrm>
            <a:off x="49817" y="1310185"/>
            <a:ext cx="7412090" cy="3425587"/>
          </a:xfrm>
          <a:prstGeom prst="rect">
            <a:avLst/>
          </a:prstGeom>
        </p:spPr>
      </p:pic>
      <p:pic>
        <p:nvPicPr>
          <p:cNvPr id="10" name="Imagem 9"/>
          <p:cNvPicPr>
            <a:picLocks noChangeAspect="1"/>
          </p:cNvPicPr>
          <p:nvPr/>
        </p:nvPicPr>
        <p:blipFill>
          <a:blip r:embed="rId3"/>
          <a:stretch>
            <a:fillRect/>
          </a:stretch>
        </p:blipFill>
        <p:spPr>
          <a:xfrm>
            <a:off x="468189" y="5308976"/>
            <a:ext cx="6624479" cy="579247"/>
          </a:xfrm>
          <a:prstGeom prst="rect">
            <a:avLst/>
          </a:prstGeom>
        </p:spPr>
      </p:pic>
    </p:spTree>
    <p:extLst>
      <p:ext uri="{BB962C8B-B14F-4D97-AF65-F5344CB8AC3E}">
        <p14:creationId xmlns:p14="http://schemas.microsoft.com/office/powerpoint/2010/main" val="19658926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654504" y="2687814"/>
            <a:ext cx="6778214" cy="2784937"/>
          </a:xfrm>
          <a:prstGeom prst="rect">
            <a:avLst/>
          </a:prstGeom>
        </p:spPr>
      </p:pic>
    </p:spTree>
    <p:extLst>
      <p:ext uri="{BB962C8B-B14F-4D97-AF65-F5344CB8AC3E}">
        <p14:creationId xmlns:p14="http://schemas.microsoft.com/office/powerpoint/2010/main" val="23407556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Efeito de vários valores de </a:t>
            </a:r>
            <a:r>
              <a:rPr lang="pt-BR" i="1" dirty="0" smtClean="0"/>
              <a:t>CascadeType</a:t>
            </a:r>
            <a:endParaRPr lang="pt-BR" i="1"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1136290899"/>
              </p:ext>
            </p:extLst>
          </p:nvPr>
        </p:nvGraphicFramePr>
        <p:xfrm>
          <a:off x="341192" y="762000"/>
          <a:ext cx="7055894" cy="5765800"/>
        </p:xfrm>
        <a:graphic>
          <a:graphicData uri="http://schemas.openxmlformats.org/drawingml/2006/table">
            <a:tbl>
              <a:tblPr firstRow="1" bandRow="1">
                <a:tableStyleId>{5C22544A-7EE6-4342-B048-85BDC9FD1C3A}</a:tableStyleId>
              </a:tblPr>
              <a:tblGrid>
                <a:gridCol w="3527947"/>
                <a:gridCol w="3527947"/>
              </a:tblGrid>
              <a:tr h="370840">
                <a:tc>
                  <a:txBody>
                    <a:bodyPr/>
                    <a:lstStyle/>
                    <a:p>
                      <a:r>
                        <a:rPr lang="pt-BR" dirty="0" smtClean="0"/>
                        <a:t>Valor de</a:t>
                      </a:r>
                      <a:r>
                        <a:rPr lang="pt-BR" baseline="0" dirty="0" smtClean="0"/>
                        <a:t> CascadeType</a:t>
                      </a:r>
                      <a:endParaRPr lang="pt-BR" dirty="0"/>
                    </a:p>
                  </a:txBody>
                  <a:tcPr/>
                </a:tc>
                <a:tc>
                  <a:txBody>
                    <a:bodyPr/>
                    <a:lstStyle/>
                    <a:p>
                      <a:r>
                        <a:rPr lang="pt-BR" dirty="0" smtClean="0"/>
                        <a:t>Efeito</a:t>
                      </a:r>
                      <a:endParaRPr lang="pt-BR" dirty="0"/>
                    </a:p>
                  </a:txBody>
                  <a:tcPr/>
                </a:tc>
              </a:tr>
              <a:tr h="370840">
                <a:tc>
                  <a:txBody>
                    <a:bodyPr/>
                    <a:lstStyle/>
                    <a:p>
                      <a:r>
                        <a:rPr lang="pt-BR" dirty="0" smtClean="0"/>
                        <a:t>CascadeType.MERGE</a:t>
                      </a:r>
                      <a:endParaRPr lang="pt-BR" dirty="0"/>
                    </a:p>
                  </a:txBody>
                  <a:tcPr/>
                </a:tc>
                <a:tc>
                  <a:txBody>
                    <a:bodyPr/>
                    <a:lstStyle/>
                    <a:p>
                      <a:r>
                        <a:rPr lang="pt-BR" dirty="0" smtClean="0"/>
                        <a:t>Somente operações </a:t>
                      </a:r>
                      <a:r>
                        <a:rPr lang="pt-BR" i="1" dirty="0" smtClean="0"/>
                        <a:t>EntityManager.merge</a:t>
                      </a:r>
                      <a:r>
                        <a:rPr lang="pt-BR" dirty="0" smtClean="0"/>
                        <a:t> são propagadas para entidades relacionadas.</a:t>
                      </a:r>
                      <a:endParaRPr lang="pt-BR" dirty="0"/>
                    </a:p>
                  </a:txBody>
                  <a:tcPr/>
                </a:tc>
              </a:tr>
              <a:tr h="370840">
                <a:tc>
                  <a:txBody>
                    <a:bodyPr/>
                    <a:lstStyle/>
                    <a:p>
                      <a:r>
                        <a:rPr lang="pt-BR" dirty="0" smtClean="0"/>
                        <a:t>CascadeType.PERSIST</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EntityManager.persist</a:t>
                      </a:r>
                      <a:r>
                        <a:rPr lang="pt-BR" dirty="0" smtClean="0"/>
                        <a:t> são propagadas para entidades relacionadas.</a:t>
                      </a:r>
                    </a:p>
                  </a:txBody>
                  <a:tcPr/>
                </a:tc>
              </a:tr>
              <a:tr h="370840">
                <a:tc>
                  <a:txBody>
                    <a:bodyPr/>
                    <a:lstStyle/>
                    <a:p>
                      <a:r>
                        <a:rPr lang="pt-BR" dirty="0" smtClean="0"/>
                        <a:t>CascadeType.REFRESH</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EntityManager.refresh</a:t>
                      </a:r>
                      <a:r>
                        <a:rPr lang="pt-BR" dirty="0" smtClean="0"/>
                        <a:t> são propagadas para entidades relacionadas.</a:t>
                      </a:r>
                    </a:p>
                  </a:txBody>
                  <a:tcPr/>
                </a:tc>
              </a:tr>
              <a:tr h="370840">
                <a:tc>
                  <a:txBody>
                    <a:bodyPr/>
                    <a:lstStyle/>
                    <a:p>
                      <a:r>
                        <a:rPr lang="pt-BR" dirty="0" smtClean="0"/>
                        <a:t>CascadeType.REMOVE</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EntityManager.remove</a:t>
                      </a:r>
                      <a:r>
                        <a:rPr lang="pt-BR" dirty="0" smtClean="0"/>
                        <a:t> são propagadas para entidades relacionadas.</a:t>
                      </a:r>
                    </a:p>
                  </a:txBody>
                  <a:tcPr/>
                </a:tc>
              </a:tr>
              <a:tr h="370840">
                <a:tc>
                  <a:txBody>
                    <a:bodyPr/>
                    <a:lstStyle/>
                    <a:p>
                      <a:r>
                        <a:rPr lang="pt-BR" dirty="0" smtClean="0"/>
                        <a:t>CascadeType.ALL</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Todas as operações são propagadas para entidades relacionadas.</a:t>
                      </a:r>
                    </a:p>
                  </a:txBody>
                  <a:tcPr/>
                </a:tc>
              </a:tr>
            </a:tbl>
          </a:graphicData>
        </a:graphic>
      </p:graphicFrame>
      <p:sp>
        <p:nvSpPr>
          <p:cNvPr id="4" name="Espaço Reservado para Texto 3"/>
          <p:cNvSpPr>
            <a:spLocks noGrp="1"/>
          </p:cNvSpPr>
          <p:nvPr>
            <p:ph type="body" sz="half" idx="2"/>
          </p:nvPr>
        </p:nvSpPr>
        <p:spPr/>
        <p:txBody>
          <a:bodyPr>
            <a:normAutofit/>
          </a:bodyPr>
          <a:lstStyle/>
          <a:p>
            <a:r>
              <a:rPr lang="pt-BR" sz="2000" dirty="0" smtClean="0"/>
              <a:t>Observe na tabela ao lado.</a:t>
            </a:r>
            <a:endParaRPr lang="pt-BR" sz="2000" dirty="0"/>
          </a:p>
        </p:txBody>
      </p:sp>
    </p:spTree>
    <p:extLst>
      <p:ext uri="{BB962C8B-B14F-4D97-AF65-F5344CB8AC3E}">
        <p14:creationId xmlns:p14="http://schemas.microsoft.com/office/powerpoint/2010/main" val="246427309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36393"/>
          </a:xfrm>
        </p:spPr>
        <p:txBody>
          <a:bodyPr/>
          <a:lstStyle/>
          <a:p>
            <a:r>
              <a:rPr lang="pt-BR" dirty="0" smtClean="0"/>
              <a:t>Removendo Entidades</a:t>
            </a:r>
            <a:endParaRPr lang="pt-BR" dirty="0"/>
          </a:p>
        </p:txBody>
      </p:sp>
      <p:sp>
        <p:nvSpPr>
          <p:cNvPr id="6" name="Espaço Reservado para Texto 5"/>
          <p:cNvSpPr>
            <a:spLocks noGrp="1"/>
          </p:cNvSpPr>
          <p:nvPr>
            <p:ph type="body" sz="half" idx="2"/>
          </p:nvPr>
        </p:nvSpPr>
        <p:spPr>
          <a:xfrm>
            <a:off x="8275982" y="1678675"/>
            <a:ext cx="3398520" cy="3960125"/>
          </a:xfrm>
        </p:spPr>
        <p:txBody>
          <a:bodyPr>
            <a:noAutofit/>
          </a:bodyPr>
          <a:lstStyle/>
          <a:p>
            <a:r>
              <a:rPr lang="pt-BR" sz="2000" dirty="0" smtClean="0"/>
              <a:t>Para remover entidades, utilize o método </a:t>
            </a:r>
            <a:r>
              <a:rPr lang="pt-BR" sz="2000" i="1" dirty="0" smtClean="0"/>
              <a:t>remove</a:t>
            </a:r>
            <a:r>
              <a:rPr lang="pt-BR" sz="2000" dirty="0" smtClean="0"/>
              <a:t> do </a:t>
            </a:r>
            <a:r>
              <a:rPr lang="pt-BR" sz="2000" i="1" dirty="0" smtClean="0"/>
              <a:t>EntityManager</a:t>
            </a:r>
            <a:r>
              <a:rPr lang="pt-BR" sz="2000" dirty="0" smtClean="0"/>
              <a:t>.</a:t>
            </a:r>
          </a:p>
          <a:p>
            <a:r>
              <a:rPr lang="pt-BR" sz="2000" dirty="0" smtClean="0"/>
              <a:t>Dê atenção especial aos relacionamentos, mais especificamente no </a:t>
            </a:r>
            <a:r>
              <a:rPr lang="pt-BR" sz="2000" i="1" dirty="0" smtClean="0"/>
              <a:t>CascadeType</a:t>
            </a:r>
            <a:r>
              <a:rPr lang="pt-BR" sz="2000" dirty="0" smtClean="0"/>
              <a:t>.</a:t>
            </a:r>
          </a:p>
          <a:p>
            <a:r>
              <a:rPr lang="pt-BR" sz="2000" dirty="0" smtClean="0"/>
              <a:t>Para ocorrer a remoção de uma entidade relacionada, é </a:t>
            </a:r>
            <a:r>
              <a:rPr lang="pt-BR" sz="2000" dirty="0"/>
              <a:t>necessário </a:t>
            </a:r>
            <a:r>
              <a:rPr lang="pt-BR" sz="2000" i="1" dirty="0"/>
              <a:t>CascadeType.ALL</a:t>
            </a:r>
            <a:r>
              <a:rPr lang="pt-BR" sz="2000" dirty="0"/>
              <a:t> ou </a:t>
            </a:r>
            <a:r>
              <a:rPr lang="pt-BR" sz="2000" i="1" dirty="0" smtClean="0"/>
              <a:t>CascadeType.REMOVE</a:t>
            </a:r>
            <a:r>
              <a:rPr lang="pt-BR" sz="2000" dirty="0" smtClean="0"/>
              <a:t>.</a:t>
            </a:r>
            <a:endParaRPr lang="pt-BR" sz="2000" dirty="0"/>
          </a:p>
        </p:txBody>
      </p:sp>
      <p:pic>
        <p:nvPicPr>
          <p:cNvPr id="8" name="Espaço Reservado para Conteúdo 7"/>
          <p:cNvPicPr>
            <a:picLocks noGrp="1" noChangeAspect="1"/>
          </p:cNvPicPr>
          <p:nvPr>
            <p:ph idx="1"/>
          </p:nvPr>
        </p:nvPicPr>
        <p:blipFill>
          <a:blip r:embed="rId2"/>
          <a:stretch>
            <a:fillRect/>
          </a:stretch>
        </p:blipFill>
        <p:spPr>
          <a:xfrm>
            <a:off x="62656" y="109181"/>
            <a:ext cx="7541652" cy="5186149"/>
          </a:xfrm>
          <a:prstGeom prst="rect">
            <a:avLst/>
          </a:prstGeom>
        </p:spPr>
      </p:pic>
      <p:pic>
        <p:nvPicPr>
          <p:cNvPr id="9" name="Imagem 8"/>
          <p:cNvPicPr>
            <a:picLocks noChangeAspect="1"/>
          </p:cNvPicPr>
          <p:nvPr/>
        </p:nvPicPr>
        <p:blipFill>
          <a:blip r:embed="rId3"/>
          <a:stretch>
            <a:fillRect/>
          </a:stretch>
        </p:blipFill>
        <p:spPr>
          <a:xfrm>
            <a:off x="303805" y="5801508"/>
            <a:ext cx="6838334" cy="708476"/>
          </a:xfrm>
          <a:prstGeom prst="rect">
            <a:avLst/>
          </a:prstGeom>
        </p:spPr>
      </p:pic>
    </p:spTree>
    <p:extLst>
      <p:ext uri="{BB962C8B-B14F-4D97-AF65-F5344CB8AC3E}">
        <p14:creationId xmlns:p14="http://schemas.microsoft.com/office/powerpoint/2010/main" val="374747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persistence.xml</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Arquivo de configuração do JPA</a:t>
            </a:r>
          </a:p>
          <a:p>
            <a:pPr>
              <a:buFont typeface="Arial" panose="020B0604020202020204" pitchFamily="34" charset="0"/>
              <a:buChar char="•"/>
            </a:pPr>
            <a:r>
              <a:rPr lang="pt-BR" dirty="0"/>
              <a:t> </a:t>
            </a:r>
            <a:r>
              <a:rPr lang="pt-BR" dirty="0" smtClean="0"/>
              <a:t>Define a unidade de persistência, que contém informações como: nome; tipo de transação</a:t>
            </a:r>
            <a:r>
              <a:rPr lang="pt-BR" dirty="0"/>
              <a:t>;</a:t>
            </a:r>
            <a:r>
              <a:rPr lang="pt-BR" dirty="0" smtClean="0"/>
              <a:t> provedor JPA (implementação selecionada); definição de dados de conexão </a:t>
            </a:r>
            <a:r>
              <a:rPr lang="pt-BR" dirty="0"/>
              <a:t>com o </a:t>
            </a:r>
            <a:r>
              <a:rPr lang="pt-BR" dirty="0" smtClean="0"/>
              <a:t>banco; classes de entidade.</a:t>
            </a:r>
          </a:p>
          <a:p>
            <a:pPr>
              <a:buFont typeface="Arial" panose="020B0604020202020204" pitchFamily="34" charset="0"/>
              <a:buChar char="•"/>
            </a:pPr>
            <a:r>
              <a:rPr lang="pt-BR" dirty="0" smtClean="0"/>
              <a:t> Este arquivo deve estar dentro de uma pasta chamada META-INF.</a:t>
            </a:r>
          </a:p>
          <a:p>
            <a:pPr>
              <a:buFont typeface="Arial" panose="020B0604020202020204" pitchFamily="34" charset="0"/>
              <a:buChar char="•"/>
            </a:pPr>
            <a:r>
              <a:rPr lang="pt-BR" dirty="0"/>
              <a:t> </a:t>
            </a:r>
            <a:r>
              <a:rPr lang="pt-BR" dirty="0" smtClean="0"/>
              <a:t>Um arquivo persistence.xml pode possuir mais de uma unidade de persistência.</a:t>
            </a:r>
          </a:p>
          <a:p>
            <a:endParaRPr lang="pt-BR" dirty="0"/>
          </a:p>
        </p:txBody>
      </p:sp>
    </p:spTree>
    <p:extLst>
      <p:ext uri="{BB962C8B-B14F-4D97-AF65-F5344CB8AC3E}">
        <p14:creationId xmlns:p14="http://schemas.microsoft.com/office/powerpoint/2010/main" val="6823380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Com </a:t>
            </a:r>
            <a:r>
              <a:rPr lang="pt-BR" dirty="0"/>
              <a:t>JPA você tem várias opções diferentes para consulta de dados, que vão desde JQL à Criteria </a:t>
            </a:r>
            <a:r>
              <a:rPr lang="pt-BR" dirty="0" smtClean="0"/>
              <a:t>API, </a:t>
            </a:r>
            <a:r>
              <a:rPr lang="pt-BR" dirty="0"/>
              <a:t>SQL nativas e </a:t>
            </a:r>
            <a:r>
              <a:rPr lang="pt-BR" i="1" dirty="0" smtClean="0"/>
              <a:t>stored procedures</a:t>
            </a:r>
            <a:r>
              <a:rPr lang="pt-BR" dirty="0" smtClean="0"/>
              <a:t>. </a:t>
            </a:r>
            <a:r>
              <a:rPr lang="pt-BR" dirty="0"/>
              <a:t>Cada </a:t>
            </a:r>
            <a:r>
              <a:rPr lang="pt-BR" dirty="0" smtClean="0"/>
              <a:t>uma das opções </a:t>
            </a:r>
            <a:r>
              <a:rPr lang="pt-BR" dirty="0"/>
              <a:t>tem suas próprias vantagens e desvantagens, dependendo do que você está tentando fazer</a:t>
            </a:r>
            <a:r>
              <a:rPr lang="pt-BR" dirty="0" smtClean="0"/>
              <a:t>.</a:t>
            </a:r>
          </a:p>
        </p:txBody>
      </p:sp>
    </p:spTree>
    <p:extLst>
      <p:ext uri="{BB962C8B-B14F-4D97-AF65-F5344CB8AC3E}">
        <p14:creationId xmlns:p14="http://schemas.microsoft.com/office/powerpoint/2010/main" val="126220509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644048562"/>
              </p:ext>
            </p:extLst>
          </p:nvPr>
        </p:nvGraphicFramePr>
        <p:xfrm>
          <a:off x="676275" y="2011363"/>
          <a:ext cx="10753722" cy="2834640"/>
        </p:xfrm>
        <a:graphic>
          <a:graphicData uri="http://schemas.openxmlformats.org/drawingml/2006/table">
            <a:tbl>
              <a:tblPr firstRow="1" bandRow="1">
                <a:tableStyleId>{5C22544A-7EE6-4342-B048-85BDC9FD1C3A}</a:tableStyleId>
              </a:tblPr>
              <a:tblGrid>
                <a:gridCol w="5376861"/>
                <a:gridCol w="5376861"/>
              </a:tblGrid>
              <a:tr h="284066">
                <a:tc>
                  <a:txBody>
                    <a:bodyPr/>
                    <a:lstStyle/>
                    <a:p>
                      <a:r>
                        <a:rPr lang="pt-BR" dirty="0" smtClean="0"/>
                        <a:t>Tipos de Queries</a:t>
                      </a:r>
                      <a:endParaRPr lang="pt-BR" dirty="0"/>
                    </a:p>
                  </a:txBody>
                  <a:tcPr marL="181487" marR="181487"/>
                </a:tc>
                <a:tc>
                  <a:txBody>
                    <a:bodyPr/>
                    <a:lstStyle/>
                    <a:p>
                      <a:r>
                        <a:rPr lang="pt-BR" dirty="0" smtClean="0"/>
                        <a:t>Descrição</a:t>
                      </a:r>
                      <a:endParaRPr lang="pt-BR" dirty="0"/>
                    </a:p>
                  </a:txBody>
                  <a:tcPr marL="181487" marR="181487"/>
                </a:tc>
              </a:tr>
              <a:tr h="490306">
                <a:tc>
                  <a:txBody>
                    <a:bodyPr/>
                    <a:lstStyle/>
                    <a:p>
                      <a:r>
                        <a:rPr lang="pt-BR" dirty="0" smtClean="0"/>
                        <a:t>javax.persistence.Query</a:t>
                      </a:r>
                      <a:endParaRPr lang="pt-BR" dirty="0"/>
                    </a:p>
                  </a:txBody>
                  <a:tcPr marL="181487" marR="181487"/>
                </a:tc>
                <a:tc>
                  <a:txBody>
                    <a:bodyPr/>
                    <a:lstStyle/>
                    <a:p>
                      <a:r>
                        <a:rPr lang="pt-BR" noProof="1" smtClean="0"/>
                        <a:t>Representa ou uma query JPQL ou uma query SQL nativa. Se uma query é </a:t>
                      </a:r>
                      <a:r>
                        <a:rPr lang="pt-BR" i="1" noProof="1" smtClean="0"/>
                        <a:t>tipada</a:t>
                      </a:r>
                      <a:r>
                        <a:rPr lang="pt-BR" noProof="1" smtClean="0"/>
                        <a:t>, uma instância</a:t>
                      </a:r>
                      <a:r>
                        <a:rPr lang="pt-BR" baseline="0" noProof="1" smtClean="0"/>
                        <a:t> de </a:t>
                      </a:r>
                      <a:r>
                        <a:rPr lang="pt-BR" noProof="1" smtClean="0"/>
                        <a:t>javax.persistence.TypeQuery &lt;T&gt; é retornada, eliminando assim a necessidade de realizar </a:t>
                      </a:r>
                      <a:r>
                        <a:rPr lang="pt-BR" i="1" noProof="1" smtClean="0"/>
                        <a:t>casts</a:t>
                      </a:r>
                      <a:r>
                        <a:rPr lang="pt-BR" noProof="1" smtClean="0"/>
                        <a:t>.</a:t>
                      </a:r>
                      <a:endParaRPr lang="pt-BR" noProof="1"/>
                    </a:p>
                  </a:txBody>
                  <a:tcPr marL="181487" marR="181487"/>
                </a:tc>
              </a:tr>
              <a:tr h="284066">
                <a:tc>
                  <a:txBody>
                    <a:bodyPr/>
                    <a:lstStyle/>
                    <a:p>
                      <a:r>
                        <a:rPr lang="pt-BR" dirty="0" smtClean="0"/>
                        <a:t>javax.persistence.StoredProcedureQuery</a:t>
                      </a:r>
                      <a:endParaRPr lang="pt-BR" dirty="0"/>
                    </a:p>
                  </a:txBody>
                  <a:tcPr marL="181487" marR="181487"/>
                </a:tc>
                <a:tc>
                  <a:txBody>
                    <a:bodyPr/>
                    <a:lstStyle/>
                    <a:p>
                      <a:r>
                        <a:rPr lang="pt-BR" dirty="0" smtClean="0"/>
                        <a:t>Representa uma </a:t>
                      </a:r>
                      <a:r>
                        <a:rPr lang="pt-BR" i="1" dirty="0" smtClean="0"/>
                        <a:t>query</a:t>
                      </a:r>
                      <a:r>
                        <a:rPr lang="pt-BR" dirty="0" smtClean="0"/>
                        <a:t> que invoca</a:t>
                      </a:r>
                      <a:r>
                        <a:rPr lang="pt-BR" baseline="0" dirty="0" smtClean="0"/>
                        <a:t> uma </a:t>
                      </a:r>
                      <a:r>
                        <a:rPr lang="pt-BR" i="1" baseline="0" dirty="0" smtClean="0"/>
                        <a:t>stored procedure.</a:t>
                      </a:r>
                      <a:endParaRPr lang="pt-BR" dirty="0"/>
                    </a:p>
                  </a:txBody>
                  <a:tcPr marL="181487" marR="181487"/>
                </a:tc>
              </a:tr>
              <a:tr h="284066">
                <a:tc>
                  <a:txBody>
                    <a:bodyPr/>
                    <a:lstStyle/>
                    <a:p>
                      <a:r>
                        <a:rPr lang="pt-BR" dirty="0" smtClean="0"/>
                        <a:t>javax.persistence.criteria.CriteriaQuery</a:t>
                      </a:r>
                      <a:endParaRPr lang="pt-BR" dirty="0"/>
                    </a:p>
                  </a:txBody>
                  <a:tcPr marL="181487" marR="181487"/>
                </a:tc>
                <a:tc>
                  <a:txBody>
                    <a:bodyPr/>
                    <a:lstStyle/>
                    <a:p>
                      <a:r>
                        <a:rPr lang="pt-BR" dirty="0" smtClean="0"/>
                        <a:t>Representa uma </a:t>
                      </a:r>
                      <a:r>
                        <a:rPr lang="pt-BR" i="1" dirty="0" smtClean="0"/>
                        <a:t>query</a:t>
                      </a:r>
                      <a:r>
                        <a:rPr lang="pt-BR" dirty="0" smtClean="0"/>
                        <a:t> que é construída</a:t>
                      </a:r>
                      <a:r>
                        <a:rPr lang="pt-BR" baseline="0" dirty="0" smtClean="0"/>
                        <a:t> usando o meta-modelo de objetos.</a:t>
                      </a:r>
                      <a:endParaRPr lang="pt-BR" dirty="0"/>
                    </a:p>
                  </a:txBody>
                  <a:tcPr marL="181487" marR="181487"/>
                </a:tc>
              </a:tr>
            </a:tbl>
          </a:graphicData>
        </a:graphic>
      </p:graphicFrame>
    </p:spTree>
    <p:extLst>
      <p:ext uri="{BB962C8B-B14F-4D97-AF65-F5344CB8AC3E}">
        <p14:creationId xmlns:p14="http://schemas.microsoft.com/office/powerpoint/2010/main" val="343631498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a:t>
            </a:r>
            <a:r>
              <a:rPr lang="en-US" i="1" dirty="0" smtClean="0"/>
              <a:t>Dynamic Queries</a:t>
            </a:r>
            <a:r>
              <a:rPr lang="pt-BR" dirty="0" smtClean="0"/>
              <a:t>: são incorporadas no código do método em que são criadas.</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2656053" y="3005329"/>
            <a:ext cx="7033766" cy="1329098"/>
          </a:xfrm>
          <a:prstGeom prst="rect">
            <a:avLst/>
          </a:prstGeom>
        </p:spPr>
      </p:pic>
    </p:spTree>
    <p:extLst>
      <p:ext uri="{BB962C8B-B14F-4D97-AF65-F5344CB8AC3E}">
        <p14:creationId xmlns:p14="http://schemas.microsoft.com/office/powerpoint/2010/main" val="25517192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en-US" i="1" dirty="0" smtClean="0"/>
              <a:t>Named</a:t>
            </a:r>
            <a:r>
              <a:rPr lang="pt-BR" dirty="0" smtClean="0"/>
              <a:t> </a:t>
            </a:r>
            <a:r>
              <a:rPr lang="pt-BR" i="1" dirty="0" smtClean="0"/>
              <a:t>Queries</a:t>
            </a:r>
            <a:r>
              <a:rPr lang="pt-BR" dirty="0" smtClean="0"/>
              <a:t>: precisam ser definidas com a anotação @</a:t>
            </a:r>
            <a:r>
              <a:rPr lang="pt-BR" i="1" dirty="0" smtClean="0"/>
              <a:t>NamedQuery</a:t>
            </a:r>
            <a:r>
              <a:rPr lang="pt-BR" dirty="0" smtClean="0"/>
              <a:t> e são acessadas por um nome, que deve ser único.</a:t>
            </a:r>
            <a:endParaRPr lang="pt-BR" dirty="0"/>
          </a:p>
        </p:txBody>
      </p:sp>
      <p:pic>
        <p:nvPicPr>
          <p:cNvPr id="5" name="Imagem 4"/>
          <p:cNvPicPr>
            <a:picLocks noChangeAspect="1"/>
          </p:cNvPicPr>
          <p:nvPr/>
        </p:nvPicPr>
        <p:blipFill>
          <a:blip r:embed="rId2"/>
          <a:stretch>
            <a:fillRect/>
          </a:stretch>
        </p:blipFill>
        <p:spPr>
          <a:xfrm>
            <a:off x="3159173" y="2927212"/>
            <a:ext cx="5313438" cy="1180764"/>
          </a:xfrm>
          <a:prstGeom prst="rect">
            <a:avLst/>
          </a:prstGeom>
        </p:spPr>
      </p:pic>
      <p:pic>
        <p:nvPicPr>
          <p:cNvPr id="6" name="Imagem 5"/>
          <p:cNvPicPr>
            <a:picLocks noChangeAspect="1"/>
          </p:cNvPicPr>
          <p:nvPr/>
        </p:nvPicPr>
        <p:blipFill>
          <a:blip r:embed="rId3"/>
          <a:stretch>
            <a:fillRect/>
          </a:stretch>
        </p:blipFill>
        <p:spPr>
          <a:xfrm>
            <a:off x="2264177" y="4877457"/>
            <a:ext cx="7974516" cy="483304"/>
          </a:xfrm>
          <a:prstGeom prst="rect">
            <a:avLst/>
          </a:prstGeom>
        </p:spPr>
      </p:pic>
    </p:spTree>
    <p:extLst>
      <p:ext uri="{BB962C8B-B14F-4D97-AF65-F5344CB8AC3E}">
        <p14:creationId xmlns:p14="http://schemas.microsoft.com/office/powerpoint/2010/main" val="195034759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JPQL</a:t>
            </a:r>
            <a:endParaRPr lang="pt-BR" dirty="0"/>
          </a:p>
        </p:txBody>
      </p:sp>
      <p:sp>
        <p:nvSpPr>
          <p:cNvPr id="5" name="Subtítulo 4"/>
          <p:cNvSpPr>
            <a:spLocks noGrp="1"/>
          </p:cNvSpPr>
          <p:nvPr>
            <p:ph type="subTitle" idx="1"/>
          </p:nvPr>
        </p:nvSpPr>
        <p:spPr/>
        <p:txBody>
          <a:bodyPr/>
          <a:lstStyle/>
          <a:p>
            <a:r>
              <a:rPr lang="en-US" dirty="0" smtClean="0"/>
              <a:t>Java Persistence Query Language</a:t>
            </a:r>
            <a:endParaRPr lang="en-US" dirty="0"/>
          </a:p>
        </p:txBody>
      </p:sp>
    </p:spTree>
    <p:extLst>
      <p:ext uri="{BB962C8B-B14F-4D97-AF65-F5344CB8AC3E}">
        <p14:creationId xmlns:p14="http://schemas.microsoft.com/office/powerpoint/2010/main" val="35138822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x SQL</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JPQL opera </a:t>
            </a:r>
            <a:r>
              <a:rPr lang="pt-BR" dirty="0" smtClean="0"/>
              <a:t>sobre classes </a:t>
            </a:r>
            <a:r>
              <a:rPr lang="pt-BR" dirty="0"/>
              <a:t>e objetos </a:t>
            </a:r>
            <a:r>
              <a:rPr lang="pt-BR" dirty="0" smtClean="0"/>
              <a:t>(entidades).</a:t>
            </a:r>
          </a:p>
          <a:p>
            <a:pPr>
              <a:buFont typeface="Arial" panose="020B0604020202020204" pitchFamily="34" charset="0"/>
              <a:buChar char="•"/>
            </a:pPr>
            <a:r>
              <a:rPr lang="pt-BR" dirty="0" smtClean="0"/>
              <a:t> SQL </a:t>
            </a:r>
            <a:r>
              <a:rPr lang="pt-BR" dirty="0"/>
              <a:t>opera </a:t>
            </a:r>
            <a:r>
              <a:rPr lang="pt-BR" dirty="0" smtClean="0"/>
              <a:t>sobre tabelas, </a:t>
            </a:r>
            <a:r>
              <a:rPr lang="pt-BR" dirty="0"/>
              <a:t>colunas e </a:t>
            </a:r>
            <a:r>
              <a:rPr lang="pt-BR" dirty="0" smtClean="0"/>
              <a:t>linhas. </a:t>
            </a:r>
          </a:p>
          <a:p>
            <a:pPr>
              <a:buFont typeface="Arial" panose="020B0604020202020204" pitchFamily="34" charset="0"/>
              <a:buChar char="•"/>
            </a:pPr>
            <a:r>
              <a:rPr lang="pt-BR" dirty="0"/>
              <a:t> </a:t>
            </a:r>
            <a:r>
              <a:rPr lang="pt-BR" dirty="0" smtClean="0"/>
              <a:t>Embora JPQL e SQL sejam semelhantes, elas operam em dois mundos muito diferentes.</a:t>
            </a:r>
            <a:endParaRPr lang="pt-BR" dirty="0"/>
          </a:p>
        </p:txBody>
      </p:sp>
    </p:spTree>
    <p:extLst>
      <p:ext uri="{BB962C8B-B14F-4D97-AF65-F5344CB8AC3E}">
        <p14:creationId xmlns:p14="http://schemas.microsoft.com/office/powerpoint/2010/main" val="322532225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JPQL suporta três tipos de </a:t>
            </a:r>
            <a:r>
              <a:rPr lang="en-US" i="1" dirty="0" smtClean="0"/>
              <a:t>statements: select, update </a:t>
            </a:r>
            <a:r>
              <a:rPr lang="en-US" dirty="0" smtClean="0"/>
              <a:t>e</a:t>
            </a:r>
            <a:r>
              <a:rPr lang="en-US" i="1" dirty="0" smtClean="0"/>
              <a:t> delete</a:t>
            </a:r>
            <a:r>
              <a:rPr lang="pt-BR" dirty="0" smtClean="0"/>
              <a:t>. Vamos iniciar com o </a:t>
            </a:r>
            <a:r>
              <a:rPr lang="pt-BR" i="1" dirty="0" smtClean="0"/>
              <a:t>select</a:t>
            </a:r>
            <a:r>
              <a:rPr lang="pt-BR" dirty="0" smtClean="0"/>
              <a:t> e, posteriormente, abordar os </a:t>
            </a:r>
            <a:r>
              <a:rPr lang="en-US" i="1" dirty="0" smtClean="0"/>
              <a:t>update</a:t>
            </a:r>
            <a:r>
              <a:rPr lang="pt-BR" i="1" dirty="0" smtClean="0"/>
              <a:t> </a:t>
            </a:r>
            <a:r>
              <a:rPr lang="pt-BR" dirty="0" smtClean="0"/>
              <a:t>e</a:t>
            </a:r>
            <a:r>
              <a:rPr lang="pt-BR" i="1" dirty="0" smtClean="0"/>
              <a:t> delete</a:t>
            </a:r>
            <a:r>
              <a:rPr lang="pt-BR" dirty="0" smtClean="0"/>
              <a:t>.</a:t>
            </a:r>
          </a:p>
          <a:p>
            <a:pPr>
              <a:buFont typeface="Arial" panose="020B0604020202020204" pitchFamily="34" charset="0"/>
              <a:buChar char="•"/>
            </a:pPr>
            <a:r>
              <a:rPr lang="pt-BR" dirty="0"/>
              <a:t> </a:t>
            </a:r>
            <a:r>
              <a:rPr lang="pt-BR" dirty="0" smtClean="0"/>
              <a:t>Cada query JPQL é traduzida em uma query SQL (que pode ser específica para um determinado banco de dados) para então ser executada.</a:t>
            </a:r>
          </a:p>
          <a:p>
            <a:pPr>
              <a:buFont typeface="Arial" panose="020B0604020202020204" pitchFamily="34" charset="0"/>
              <a:buChar char="•"/>
            </a:pPr>
            <a:r>
              <a:rPr lang="pt-BR" dirty="0"/>
              <a:t> </a:t>
            </a:r>
            <a:r>
              <a:rPr lang="pt-BR" dirty="0" smtClean="0"/>
              <a:t>No Hibernate, por exemplo, para informar que as queries podem ser geradas especificamente para um determinado banco</a:t>
            </a:r>
            <a:r>
              <a:rPr lang="pt-BR" dirty="0"/>
              <a:t>, utilizamos a propriedade “</a:t>
            </a:r>
            <a:r>
              <a:rPr lang="pt-BR" i="1" dirty="0"/>
              <a:t>hibernate.dialect</a:t>
            </a:r>
            <a:r>
              <a:rPr lang="pt-BR" dirty="0" smtClean="0"/>
              <a:t>”.</a:t>
            </a:r>
            <a:endParaRPr lang="pt-BR" dirty="0"/>
          </a:p>
        </p:txBody>
      </p:sp>
      <p:pic>
        <p:nvPicPr>
          <p:cNvPr id="8" name="Espaço Reservado para Conteúdo 7"/>
          <p:cNvPicPr>
            <a:picLocks noGrp="1" noChangeAspect="1"/>
          </p:cNvPicPr>
          <p:nvPr>
            <p:ph sz="half" idx="4294967295"/>
          </p:nvPr>
        </p:nvPicPr>
        <p:blipFill>
          <a:blip r:embed="rId2"/>
          <a:stretch>
            <a:fillRect/>
          </a:stretch>
        </p:blipFill>
        <p:spPr>
          <a:xfrm>
            <a:off x="2770186" y="4563512"/>
            <a:ext cx="6546850" cy="1841500"/>
          </a:xfrm>
          <a:prstGeom prst="rect">
            <a:avLst/>
          </a:prstGeom>
        </p:spPr>
      </p:pic>
    </p:spTree>
    <p:extLst>
      <p:ext uri="{BB962C8B-B14F-4D97-AF65-F5344CB8AC3E}">
        <p14:creationId xmlns:p14="http://schemas.microsoft.com/office/powerpoint/2010/main" val="28837499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592830" y="138925"/>
            <a:ext cx="10772775" cy="659566"/>
          </a:xfrm>
        </p:spPr>
        <p:txBody>
          <a:bodyPr>
            <a:normAutofit fontScale="90000"/>
          </a:bodyPr>
          <a:lstStyle/>
          <a:p>
            <a:r>
              <a:rPr lang="pt-BR" dirty="0" smtClean="0"/>
              <a:t>Modelo de Dados Utilizado como Exemplo</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831" y="1026640"/>
            <a:ext cx="10663304" cy="5818439"/>
          </a:xfrm>
        </p:spPr>
      </p:pic>
    </p:spTree>
    <p:extLst>
      <p:ext uri="{BB962C8B-B14F-4D97-AF65-F5344CB8AC3E}">
        <p14:creationId xmlns:p14="http://schemas.microsoft.com/office/powerpoint/2010/main" val="7381773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9285667" y="593798"/>
            <a:ext cx="2668109" cy="1660005"/>
          </a:xfrm>
        </p:spPr>
        <p:txBody>
          <a:bodyPr/>
          <a:lstStyle/>
          <a:p>
            <a:r>
              <a:rPr lang="pt-BR" sz="3200" dirty="0" smtClean="0"/>
              <a:t>Diagrama de Classes Utilizado como Exemplo</a:t>
            </a:r>
            <a:endParaRPr lang="pt-BR" sz="3200"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8976574" cy="6858000"/>
          </a:xfrm>
        </p:spPr>
      </p:pic>
    </p:spTree>
    <p:extLst>
      <p:ext uri="{BB962C8B-B14F-4D97-AF65-F5344CB8AC3E}">
        <p14:creationId xmlns:p14="http://schemas.microsoft.com/office/powerpoint/2010/main" val="35481816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45575"/>
          </a:xfrm>
        </p:spPr>
        <p:txBody>
          <a:bodyPr/>
          <a:lstStyle/>
          <a:p>
            <a:r>
              <a:rPr lang="pt-BR" dirty="0" smtClean="0"/>
              <a:t>JPQL</a:t>
            </a:r>
            <a:endParaRPr lang="pt-BR" dirty="0"/>
          </a:p>
        </p:txBody>
      </p:sp>
      <p:sp>
        <p:nvSpPr>
          <p:cNvPr id="12" name="Espaço Reservado para Texto 11"/>
          <p:cNvSpPr>
            <a:spLocks noGrp="1"/>
          </p:cNvSpPr>
          <p:nvPr>
            <p:ph type="body" sz="half" idx="2"/>
          </p:nvPr>
        </p:nvSpPr>
        <p:spPr>
          <a:xfrm>
            <a:off x="8275982" y="1787857"/>
            <a:ext cx="3398520" cy="3850943"/>
          </a:xfrm>
        </p:spPr>
        <p:txBody>
          <a:bodyPr>
            <a:normAutofit/>
          </a:bodyPr>
          <a:lstStyle/>
          <a:p>
            <a:r>
              <a:rPr lang="pt-BR" sz="2400" dirty="0" smtClean="0"/>
              <a:t>Considere a entidade </a:t>
            </a:r>
            <a:r>
              <a:rPr lang="pt-BR" sz="2400" i="1" dirty="0" smtClean="0"/>
              <a:t>Categoria</a:t>
            </a:r>
            <a:r>
              <a:rPr lang="pt-BR" sz="2400" dirty="0" smtClean="0"/>
              <a:t> e a consulta JPQL ao lado, que seleciona categorias pelo </a:t>
            </a:r>
            <a:r>
              <a:rPr lang="pt-BR" sz="2400" i="1" dirty="0" smtClean="0"/>
              <a:t>nome</a:t>
            </a:r>
            <a:r>
              <a:rPr lang="pt-BR" sz="2400" dirty="0" smtClean="0"/>
              <a:t>, ordenando o resultado pelo </a:t>
            </a:r>
            <a:r>
              <a:rPr lang="pt-BR" sz="2400" i="1" dirty="0" smtClean="0"/>
              <a:t>id</a:t>
            </a:r>
            <a:r>
              <a:rPr lang="pt-BR" sz="2400" dirty="0" smtClean="0"/>
              <a:t>.</a:t>
            </a:r>
          </a:p>
          <a:p>
            <a:r>
              <a:rPr lang="pt-BR" sz="2400" dirty="0" smtClean="0"/>
              <a:t>Observe a passagem de parâmetros para a query (“:nome”).</a:t>
            </a:r>
            <a:endParaRPr lang="pt-BR" sz="2400" dirty="0"/>
          </a:p>
        </p:txBody>
      </p:sp>
      <p:pic>
        <p:nvPicPr>
          <p:cNvPr id="24" name="Espaço Reservado para Conteúdo 23"/>
          <p:cNvPicPr>
            <a:picLocks noGrp="1" noChangeAspect="1"/>
          </p:cNvPicPr>
          <p:nvPr>
            <p:ph idx="1"/>
          </p:nvPr>
        </p:nvPicPr>
        <p:blipFill>
          <a:blip r:embed="rId2"/>
          <a:stretch>
            <a:fillRect/>
          </a:stretch>
        </p:blipFill>
        <p:spPr>
          <a:xfrm>
            <a:off x="132439" y="1787857"/>
            <a:ext cx="7328567" cy="2511188"/>
          </a:xfrm>
          <a:prstGeom prst="rect">
            <a:avLst/>
          </a:prstGeom>
        </p:spPr>
      </p:pic>
      <p:pic>
        <p:nvPicPr>
          <p:cNvPr id="23" name="Imagem 22"/>
          <p:cNvPicPr>
            <a:picLocks noChangeAspect="1"/>
          </p:cNvPicPr>
          <p:nvPr/>
        </p:nvPicPr>
        <p:blipFill>
          <a:blip r:embed="rId3"/>
          <a:stretch>
            <a:fillRect/>
          </a:stretch>
        </p:blipFill>
        <p:spPr>
          <a:xfrm>
            <a:off x="129046" y="4626589"/>
            <a:ext cx="7406534" cy="1132764"/>
          </a:xfrm>
          <a:prstGeom prst="rect">
            <a:avLst/>
          </a:prstGeom>
        </p:spPr>
      </p:pic>
    </p:spTree>
    <p:extLst>
      <p:ext uri="{BB962C8B-B14F-4D97-AF65-F5344CB8AC3E}">
        <p14:creationId xmlns:p14="http://schemas.microsoft.com/office/powerpoint/2010/main" val="1114113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persistence.xml</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6115" y="2060813"/>
            <a:ext cx="12088068" cy="4053384"/>
          </a:xfrm>
          <a:prstGeom prst="rect">
            <a:avLst/>
          </a:prstGeom>
        </p:spPr>
      </p:pic>
    </p:spTree>
    <p:extLst>
      <p:ext uri="{BB962C8B-B14F-4D97-AF65-F5344CB8AC3E}">
        <p14:creationId xmlns:p14="http://schemas.microsoft.com/office/powerpoint/2010/main" val="109293273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257843" y="1924333"/>
            <a:ext cx="5300631" cy="233376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O Hibernate gera o seguinte SQL a partir do JPQL: </a:t>
            </a:r>
            <a:r>
              <a:rPr lang="en-US" sz="2400" i="1" noProof="1" smtClean="0"/>
              <a:t>SELECT c FROM Categoria c WHERE c.nome LIKE :nome ORDER BY c.id</a:t>
            </a:r>
            <a:r>
              <a:rPr lang="en-US" sz="2400" dirty="0" smtClean="0"/>
              <a:t>.</a:t>
            </a:r>
            <a:endParaRPr lang="pt-BR" sz="2400" dirty="0"/>
          </a:p>
        </p:txBody>
      </p:sp>
    </p:spTree>
    <p:extLst>
      <p:ext uri="{BB962C8B-B14F-4D97-AF65-F5344CB8AC3E}">
        <p14:creationId xmlns:p14="http://schemas.microsoft.com/office/powerpoint/2010/main" val="323332546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Alternativamente, poderíamos utilizar uma </a:t>
            </a:r>
            <a:r>
              <a:rPr lang="pt-BR" sz="2400" i="1" dirty="0" smtClean="0"/>
              <a:t>NamedQuery</a:t>
            </a:r>
            <a:r>
              <a:rPr lang="pt-BR" sz="2400" dirty="0" smtClean="0"/>
              <a:t>.</a:t>
            </a:r>
            <a:endParaRPr lang="pt-BR" sz="2400" dirty="0"/>
          </a:p>
        </p:txBody>
      </p:sp>
      <p:pic>
        <p:nvPicPr>
          <p:cNvPr id="9" name="Espaço Reservado para Conteúdo 20"/>
          <p:cNvPicPr>
            <a:picLocks noGrp="1" noChangeAspect="1"/>
          </p:cNvPicPr>
          <p:nvPr>
            <p:ph idx="1"/>
          </p:nvPr>
        </p:nvPicPr>
        <p:blipFill>
          <a:blip r:embed="rId2"/>
          <a:stretch>
            <a:fillRect/>
          </a:stretch>
        </p:blipFill>
        <p:spPr>
          <a:xfrm>
            <a:off x="70333" y="1932534"/>
            <a:ext cx="7513673" cy="2066260"/>
          </a:xfrm>
          <a:prstGeom prst="rect">
            <a:avLst/>
          </a:prstGeom>
        </p:spPr>
      </p:pic>
      <p:pic>
        <p:nvPicPr>
          <p:cNvPr id="10" name="Imagem 9"/>
          <p:cNvPicPr>
            <a:picLocks noChangeAspect="1"/>
          </p:cNvPicPr>
          <p:nvPr/>
        </p:nvPicPr>
        <p:blipFill>
          <a:blip r:embed="rId3"/>
          <a:stretch>
            <a:fillRect/>
          </a:stretch>
        </p:blipFill>
        <p:spPr>
          <a:xfrm>
            <a:off x="70333" y="4659743"/>
            <a:ext cx="7463292" cy="621941"/>
          </a:xfrm>
          <a:prstGeom prst="rect">
            <a:avLst/>
          </a:prstGeom>
        </p:spPr>
      </p:pic>
    </p:spTree>
    <p:extLst>
      <p:ext uri="{BB962C8B-B14F-4D97-AF65-F5344CB8AC3E}">
        <p14:creationId xmlns:p14="http://schemas.microsoft.com/office/powerpoint/2010/main" val="38517069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93440" y="2552131"/>
            <a:ext cx="10232961" cy="2770496"/>
          </a:xfrm>
          <a:prstGeom prst="rect">
            <a:avLst/>
          </a:prstGeom>
        </p:spPr>
      </p:pic>
    </p:spTree>
    <p:extLst>
      <p:ext uri="{BB962C8B-B14F-4D97-AF65-F5344CB8AC3E}">
        <p14:creationId xmlns:p14="http://schemas.microsoft.com/office/powerpoint/2010/main" val="195597837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Path Expression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Um expressão de caminho </a:t>
            </a:r>
            <a:r>
              <a:rPr lang="pt-BR" i="1" dirty="0" smtClean="0"/>
              <a:t>(</a:t>
            </a:r>
            <a:r>
              <a:rPr lang="en-US" i="1" dirty="0" smtClean="0"/>
              <a:t>path expression)</a:t>
            </a:r>
            <a:r>
              <a:rPr lang="pt-BR" dirty="0" smtClean="0"/>
              <a:t> é uma variável identificadora seguida pelo operador de navegação (.) e um atributo ou associação (um objeto ou uma coleção).</a:t>
            </a:r>
          </a:p>
          <a:p>
            <a:pPr>
              <a:buFont typeface="Arial" panose="020B0604020202020204" pitchFamily="34" charset="0"/>
              <a:buChar char="•"/>
            </a:pPr>
            <a:r>
              <a:rPr lang="pt-BR" dirty="0"/>
              <a:t> </a:t>
            </a:r>
            <a:r>
              <a:rPr lang="pt-BR" dirty="0" smtClean="0"/>
              <a:t>Normalmente é utilizada numa cláusula </a:t>
            </a:r>
            <a:r>
              <a:rPr lang="pt-BR" i="1" dirty="0" smtClean="0"/>
              <a:t>WHERE</a:t>
            </a:r>
            <a:r>
              <a:rPr lang="pt-BR" dirty="0" smtClean="0"/>
              <a:t> ou </a:t>
            </a:r>
            <a:r>
              <a:rPr lang="pt-BR" i="1" dirty="0" smtClean="0"/>
              <a:t>ORDER</a:t>
            </a:r>
            <a:r>
              <a:rPr lang="pt-BR" dirty="0" smtClean="0"/>
              <a:t> BY, mas também pode ser utilizada no SELECT.</a:t>
            </a:r>
          </a:p>
          <a:p>
            <a:pPr>
              <a:buFont typeface="Arial" panose="020B0604020202020204" pitchFamily="34" charset="0"/>
              <a:buChar char="•"/>
            </a:pPr>
            <a:r>
              <a:rPr lang="pt-BR" dirty="0"/>
              <a:t> </a:t>
            </a:r>
            <a:r>
              <a:rPr lang="pt-BR" dirty="0" smtClean="0"/>
              <a:t>No exemplo abaixo, </a:t>
            </a:r>
            <a:r>
              <a:rPr lang="pt-BR" i="1" dirty="0" smtClean="0"/>
              <a:t>c.filhas</a:t>
            </a:r>
            <a:r>
              <a:rPr lang="pt-BR" dirty="0" smtClean="0"/>
              <a:t> é uma coleção. Como expressões são conhecidas como expressões de conjuntos de valores.</a:t>
            </a:r>
          </a:p>
          <a:p>
            <a:pPr>
              <a:buFont typeface="Arial" panose="020B0604020202020204" pitchFamily="34" charset="0"/>
              <a:buChar char="•"/>
            </a:pPr>
            <a:r>
              <a:rPr lang="pt-BR" dirty="0"/>
              <a:t> </a:t>
            </a:r>
            <a:r>
              <a:rPr lang="pt-BR" dirty="0" smtClean="0"/>
              <a:t>Observação: não é permitido navegar através dos valores de expressões de conjunto de valores (ex. você não pode fazer </a:t>
            </a:r>
            <a:r>
              <a:rPr lang="pt-BR" i="1" dirty="0" smtClean="0"/>
              <a:t>c.filhas.nome</a:t>
            </a:r>
            <a:r>
              <a:rPr lang="pt-BR" dirty="0" smtClean="0"/>
              <a:t>).</a:t>
            </a:r>
            <a:endParaRPr lang="pt-BR" dirty="0"/>
          </a:p>
        </p:txBody>
      </p:sp>
      <p:pic>
        <p:nvPicPr>
          <p:cNvPr id="8" name="Imagem 7"/>
          <p:cNvPicPr>
            <a:picLocks noChangeAspect="1"/>
          </p:cNvPicPr>
          <p:nvPr/>
        </p:nvPicPr>
        <p:blipFill>
          <a:blip r:embed="rId2"/>
          <a:stretch>
            <a:fillRect/>
          </a:stretch>
        </p:blipFill>
        <p:spPr>
          <a:xfrm>
            <a:off x="2183642" y="5529612"/>
            <a:ext cx="7315200" cy="248253"/>
          </a:xfrm>
          <a:prstGeom prst="rect">
            <a:avLst/>
          </a:prstGeom>
        </p:spPr>
      </p:pic>
    </p:spTree>
    <p:extLst>
      <p:ext uri="{BB962C8B-B14F-4D97-AF65-F5344CB8AC3E}">
        <p14:creationId xmlns:p14="http://schemas.microsoft.com/office/powerpoint/2010/main" val="33504673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a:t>
            </a:r>
            <a:r>
              <a:rPr lang="pt-BR" dirty="0"/>
              <a:t>Path Expression</a:t>
            </a:r>
          </a:p>
        </p:txBody>
      </p:sp>
      <p:sp>
        <p:nvSpPr>
          <p:cNvPr id="3" name="Espaço Reservado para Conteúdo 2"/>
          <p:cNvSpPr>
            <a:spLocks noGrp="1"/>
          </p:cNvSpPr>
          <p:nvPr>
            <p:ph idx="1"/>
          </p:nvPr>
        </p:nvSpPr>
        <p:spPr>
          <a:xfrm>
            <a:off x="676656" y="2011680"/>
            <a:ext cx="10753725" cy="2123592"/>
          </a:xfrm>
        </p:spPr>
        <p:txBody>
          <a:bodyPr>
            <a:normAutofit/>
          </a:bodyPr>
          <a:lstStyle/>
          <a:p>
            <a:pPr>
              <a:buFont typeface="Arial" panose="020B0604020202020204" pitchFamily="34" charset="0"/>
              <a:buChar char="•"/>
            </a:pPr>
            <a:r>
              <a:rPr lang="pt-BR" dirty="0" smtClean="0"/>
              <a:t> Se a associação for muitos para um ou um para um, os campos da associação serão de um tipo de objeto específico (expressões de caminho de valor único).</a:t>
            </a:r>
          </a:p>
          <a:p>
            <a:pPr>
              <a:buFont typeface="Arial" panose="020B0604020202020204" pitchFamily="34" charset="0"/>
              <a:buChar char="•"/>
            </a:pPr>
            <a:r>
              <a:rPr lang="pt-BR" dirty="0"/>
              <a:t> </a:t>
            </a:r>
            <a:r>
              <a:rPr lang="pt-BR" dirty="0" smtClean="0"/>
              <a:t>Você pode navegar em expressões de caminho de valor único.</a:t>
            </a:r>
          </a:p>
          <a:p>
            <a:pPr>
              <a:buFont typeface="Arial" panose="020B0604020202020204" pitchFamily="34" charset="0"/>
              <a:buChar char="•"/>
            </a:pPr>
            <a:r>
              <a:rPr lang="pt-BR" dirty="0"/>
              <a:t> </a:t>
            </a:r>
            <a:r>
              <a:rPr lang="pt-BR" dirty="0" smtClean="0"/>
              <a:t>No exemplo abaixo, selecionamos compradores que possuem cartão de crédito “VISA”, ordenado por nome de comprador (em ordem decrescente).</a:t>
            </a:r>
            <a:endParaRPr lang="pt-BR" dirty="0"/>
          </a:p>
        </p:txBody>
      </p:sp>
      <p:pic>
        <p:nvPicPr>
          <p:cNvPr id="5" name="Imagem 4"/>
          <p:cNvPicPr>
            <a:picLocks noChangeAspect="1"/>
          </p:cNvPicPr>
          <p:nvPr/>
        </p:nvPicPr>
        <p:blipFill>
          <a:blip r:embed="rId2"/>
          <a:stretch>
            <a:fillRect/>
          </a:stretch>
        </p:blipFill>
        <p:spPr>
          <a:xfrm>
            <a:off x="657224" y="4437744"/>
            <a:ext cx="11074528" cy="1826578"/>
          </a:xfrm>
          <a:prstGeom prst="rect">
            <a:avLst/>
          </a:prstGeom>
        </p:spPr>
      </p:pic>
    </p:spTree>
    <p:extLst>
      <p:ext uri="{BB962C8B-B14F-4D97-AF65-F5344CB8AC3E}">
        <p14:creationId xmlns:p14="http://schemas.microsoft.com/office/powerpoint/2010/main" val="238263874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SELECT</a:t>
            </a:r>
            <a:endParaRPr lang="pt-BR" dirty="0"/>
          </a:p>
        </p:txBody>
      </p:sp>
      <p:sp>
        <p:nvSpPr>
          <p:cNvPr id="3" name="Espaço Reservado para Conteúdo 2"/>
          <p:cNvSpPr>
            <a:spLocks noGrp="1"/>
          </p:cNvSpPr>
          <p:nvPr>
            <p:ph idx="1"/>
          </p:nvPr>
        </p:nvSpPr>
        <p:spPr>
          <a:xfrm>
            <a:off x="676656" y="2011680"/>
            <a:ext cx="10753725" cy="1063291"/>
          </a:xfrm>
        </p:spPr>
        <p:txBody>
          <a:bodyPr/>
          <a:lstStyle/>
          <a:p>
            <a:pPr>
              <a:buFont typeface="Arial" panose="020B0604020202020204" pitchFamily="34" charset="0"/>
              <a:buChar char="•"/>
            </a:pPr>
            <a:r>
              <a:rPr lang="pt-BR" dirty="0" smtClean="0"/>
              <a:t> Uma cláusula SELECT pode ter mais de uma variável identificadora, uma ou mais expressões de caminho de valor único, ou funções de agregação separadas por vírgulas (que iremos ver mais adiante, como por exemplo COUNT, MAX, MIN).</a:t>
            </a:r>
            <a:endParaRPr lang="pt-BR" dirty="0"/>
          </a:p>
        </p:txBody>
      </p:sp>
      <p:pic>
        <p:nvPicPr>
          <p:cNvPr id="4" name="Imagem 3"/>
          <p:cNvPicPr>
            <a:picLocks noChangeAspect="1"/>
          </p:cNvPicPr>
          <p:nvPr/>
        </p:nvPicPr>
        <p:blipFill>
          <a:blip r:embed="rId2"/>
          <a:stretch>
            <a:fillRect/>
          </a:stretch>
        </p:blipFill>
        <p:spPr>
          <a:xfrm>
            <a:off x="1396478" y="3170464"/>
            <a:ext cx="8825695" cy="328228"/>
          </a:xfrm>
          <a:prstGeom prst="rect">
            <a:avLst/>
          </a:prstGeom>
        </p:spPr>
      </p:pic>
      <p:pic>
        <p:nvPicPr>
          <p:cNvPr id="5" name="Imagem 4"/>
          <p:cNvPicPr>
            <a:picLocks noChangeAspect="1"/>
          </p:cNvPicPr>
          <p:nvPr/>
        </p:nvPicPr>
        <p:blipFill>
          <a:blip r:embed="rId3"/>
          <a:stretch>
            <a:fillRect/>
          </a:stretch>
        </p:blipFill>
        <p:spPr>
          <a:xfrm>
            <a:off x="676656" y="4713210"/>
            <a:ext cx="10520196" cy="726943"/>
          </a:xfrm>
          <a:prstGeom prst="rect">
            <a:avLst/>
          </a:prstGeom>
        </p:spPr>
      </p:pic>
      <p:sp>
        <p:nvSpPr>
          <p:cNvPr id="6" name="Espaço Reservado para Conteúdo 2"/>
          <p:cNvSpPr txBox="1">
            <a:spLocks/>
          </p:cNvSpPr>
          <p:nvPr/>
        </p:nvSpPr>
        <p:spPr>
          <a:xfrm>
            <a:off x="657224" y="3725917"/>
            <a:ext cx="10753725" cy="106329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No exemplo abaixo, são selecionadas as diferentes bandeiras de cartões de crédito (VISA, MAESTRO, etc.)</a:t>
            </a:r>
            <a:endParaRPr lang="pt-BR" dirty="0"/>
          </a:p>
        </p:txBody>
      </p:sp>
    </p:spTree>
    <p:extLst>
      <p:ext uri="{BB962C8B-B14F-4D97-AF65-F5344CB8AC3E}">
        <p14:creationId xmlns:p14="http://schemas.microsoft.com/office/powerpoint/2010/main" val="264173991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JPQL – Cláusula SELECT</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Recuperando um único valor com o uso da função de agregação </a:t>
            </a:r>
            <a:r>
              <a:rPr lang="pt-BR" sz="2400" i="1" dirty="0" smtClean="0"/>
              <a:t>COUNT</a:t>
            </a:r>
            <a:r>
              <a:rPr lang="pt-BR" sz="2400" dirty="0" smtClean="0"/>
              <a:t>, que possui o mesmo significado de função SQL análoga.</a:t>
            </a:r>
            <a:endParaRPr lang="pt-BR" sz="2400" dirty="0"/>
          </a:p>
        </p:txBody>
      </p:sp>
      <p:pic>
        <p:nvPicPr>
          <p:cNvPr id="11" name="Espaço Reservado para Conteúdo 10"/>
          <p:cNvPicPr>
            <a:picLocks noGrp="1" noChangeAspect="1"/>
          </p:cNvPicPr>
          <p:nvPr>
            <p:ph idx="1"/>
          </p:nvPr>
        </p:nvPicPr>
        <p:blipFill>
          <a:blip r:embed="rId3"/>
          <a:stretch>
            <a:fillRect/>
          </a:stretch>
        </p:blipFill>
        <p:spPr>
          <a:xfrm>
            <a:off x="120554" y="2775249"/>
            <a:ext cx="7489815" cy="732226"/>
          </a:xfrm>
          <a:prstGeom prst="rect">
            <a:avLst/>
          </a:prstGeom>
        </p:spPr>
      </p:pic>
    </p:spTree>
    <p:extLst>
      <p:ext uri="{BB962C8B-B14F-4D97-AF65-F5344CB8AC3E}">
        <p14:creationId xmlns:p14="http://schemas.microsoft.com/office/powerpoint/2010/main" val="5888579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Cláusula SELECT</a:t>
            </a:r>
            <a:endParaRPr lang="pt-BR" dirty="0"/>
          </a:p>
        </p:txBody>
      </p:sp>
      <p:sp>
        <p:nvSpPr>
          <p:cNvPr id="6" name="Espaço Reservado para Conteúdo 5"/>
          <p:cNvSpPr>
            <a:spLocks noGrp="1"/>
          </p:cNvSpPr>
          <p:nvPr>
            <p:ph idx="1"/>
          </p:nvPr>
        </p:nvSpPr>
        <p:spPr>
          <a:xfrm>
            <a:off x="676656" y="2011680"/>
            <a:ext cx="10753725" cy="1168247"/>
          </a:xfrm>
        </p:spPr>
        <p:txBody>
          <a:bodyPr>
            <a:normAutofit lnSpcReduction="10000"/>
          </a:bodyPr>
          <a:lstStyle/>
          <a:p>
            <a:pPr>
              <a:buFont typeface="Arial" panose="020B0604020202020204" pitchFamily="34" charset="0"/>
              <a:buChar char="•"/>
            </a:pPr>
            <a:r>
              <a:rPr lang="pt-BR" dirty="0" smtClean="0"/>
              <a:t> Podemos </a:t>
            </a:r>
            <a:r>
              <a:rPr lang="pt-BR" dirty="0"/>
              <a:t>ainda selecionar mais de um valor numa mesma query, como a maior e menor data de nascimento entre compradores</a:t>
            </a:r>
            <a:r>
              <a:rPr lang="pt-BR" dirty="0" smtClean="0"/>
              <a:t>.</a:t>
            </a:r>
          </a:p>
          <a:p>
            <a:pPr>
              <a:buFont typeface="Arial" panose="020B0604020202020204" pitchFamily="34" charset="0"/>
              <a:buChar char="•"/>
            </a:pPr>
            <a:r>
              <a:rPr lang="pt-BR" dirty="0"/>
              <a:t> </a:t>
            </a:r>
            <a:r>
              <a:rPr lang="pt-BR" dirty="0" smtClean="0"/>
              <a:t>Observe que o resultado vem como um </a:t>
            </a:r>
            <a:r>
              <a:rPr lang="pt-BR" i="1" dirty="0" smtClean="0"/>
              <a:t>array</a:t>
            </a:r>
            <a:r>
              <a:rPr lang="pt-BR" dirty="0" smtClean="0"/>
              <a:t> de objetos.</a:t>
            </a:r>
            <a:endParaRPr lang="pt-BR" dirty="0"/>
          </a:p>
          <a:p>
            <a:endParaRPr lang="pt-BR" dirty="0"/>
          </a:p>
        </p:txBody>
      </p:sp>
      <p:pic>
        <p:nvPicPr>
          <p:cNvPr id="8" name="Imagem 7"/>
          <p:cNvPicPr>
            <a:picLocks noChangeAspect="1"/>
          </p:cNvPicPr>
          <p:nvPr/>
        </p:nvPicPr>
        <p:blipFill>
          <a:blip r:embed="rId2"/>
          <a:stretch>
            <a:fillRect/>
          </a:stretch>
        </p:blipFill>
        <p:spPr>
          <a:xfrm>
            <a:off x="1514049" y="3540313"/>
            <a:ext cx="8762716" cy="734762"/>
          </a:xfrm>
          <a:prstGeom prst="rect">
            <a:avLst/>
          </a:prstGeom>
        </p:spPr>
      </p:pic>
    </p:spTree>
    <p:extLst>
      <p:ext uri="{BB962C8B-B14F-4D97-AF65-F5344CB8AC3E}">
        <p14:creationId xmlns:p14="http://schemas.microsoft.com/office/powerpoint/2010/main" val="416468053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p:txBody>
          <a:bodyPr/>
          <a:lstStyle/>
          <a:p>
            <a:r>
              <a:rPr lang="pt-BR" dirty="0" smtClean="0"/>
              <a:t>JPQL – Cláusula SELECT</a:t>
            </a:r>
            <a:endParaRPr lang="pt-BR" dirty="0"/>
          </a:p>
        </p:txBody>
      </p:sp>
      <p:sp>
        <p:nvSpPr>
          <p:cNvPr id="2" name="Espaço Reservado para Conteúdo 1"/>
          <p:cNvSpPr>
            <a:spLocks noGrp="1"/>
          </p:cNvSpPr>
          <p:nvPr>
            <p:ph idx="1"/>
          </p:nvPr>
        </p:nvSpPr>
        <p:spPr>
          <a:xfrm>
            <a:off x="676656" y="2011680"/>
            <a:ext cx="10753725" cy="827054"/>
          </a:xfrm>
        </p:spPr>
        <p:txBody>
          <a:bodyPr>
            <a:normAutofit/>
          </a:bodyPr>
          <a:lstStyle/>
          <a:p>
            <a:pPr>
              <a:buFont typeface="Arial" panose="020B0604020202020204" pitchFamily="34" charset="0"/>
              <a:buChar char="•"/>
            </a:pPr>
            <a:r>
              <a:rPr lang="pt-BR" dirty="0" smtClean="0"/>
              <a:t> Caso não se queira trabalhar com um </a:t>
            </a:r>
            <a:r>
              <a:rPr lang="pt-BR" i="1" dirty="0" smtClean="0"/>
              <a:t>array</a:t>
            </a:r>
            <a:r>
              <a:rPr lang="pt-BR" dirty="0" smtClean="0"/>
              <a:t> de objetos, pode-se criar uma classe, como mostrado a seguir.</a:t>
            </a:r>
            <a:endParaRPr lang="pt-BR" dirty="0"/>
          </a:p>
        </p:txBody>
      </p:sp>
      <p:pic>
        <p:nvPicPr>
          <p:cNvPr id="3" name="Imagem 2"/>
          <p:cNvPicPr>
            <a:picLocks noChangeAspect="1"/>
          </p:cNvPicPr>
          <p:nvPr/>
        </p:nvPicPr>
        <p:blipFill>
          <a:blip r:embed="rId2"/>
          <a:stretch>
            <a:fillRect/>
          </a:stretch>
        </p:blipFill>
        <p:spPr>
          <a:xfrm>
            <a:off x="2613437" y="2961564"/>
            <a:ext cx="6126415" cy="1856096"/>
          </a:xfrm>
          <a:prstGeom prst="rect">
            <a:avLst/>
          </a:prstGeom>
        </p:spPr>
      </p:pic>
      <p:pic>
        <p:nvPicPr>
          <p:cNvPr id="4" name="Imagem 3"/>
          <p:cNvPicPr>
            <a:picLocks noChangeAspect="1"/>
          </p:cNvPicPr>
          <p:nvPr/>
        </p:nvPicPr>
        <p:blipFill>
          <a:blip r:embed="rId3"/>
          <a:stretch>
            <a:fillRect/>
          </a:stretch>
        </p:blipFill>
        <p:spPr>
          <a:xfrm>
            <a:off x="914400" y="5254389"/>
            <a:ext cx="10405776" cy="824338"/>
          </a:xfrm>
          <a:prstGeom prst="rect">
            <a:avLst/>
          </a:prstGeom>
        </p:spPr>
      </p:pic>
    </p:spTree>
    <p:extLst>
      <p:ext uri="{BB962C8B-B14F-4D97-AF65-F5344CB8AC3E}">
        <p14:creationId xmlns:p14="http://schemas.microsoft.com/office/powerpoint/2010/main" val="37735939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Embora não seja necessário, é possível especificar o nome da entidade utilizando o atributo </a:t>
            </a:r>
            <a:r>
              <a:rPr lang="pt-BR" sz="2400" i="1" dirty="0" smtClean="0"/>
              <a:t>name</a:t>
            </a:r>
            <a:r>
              <a:rPr lang="pt-BR" sz="2400" dirty="0" smtClean="0"/>
              <a:t> da anotação @</a:t>
            </a:r>
            <a:r>
              <a:rPr lang="pt-BR" sz="2400" i="1" dirty="0" smtClean="0"/>
              <a:t>Entity</a:t>
            </a:r>
            <a:r>
              <a:rPr lang="pt-BR" sz="2400" dirty="0" smtClean="0"/>
              <a:t>.</a:t>
            </a:r>
            <a:endParaRPr lang="pt-BR" sz="2400" i="1" dirty="0"/>
          </a:p>
        </p:txBody>
      </p:sp>
      <p:pic>
        <p:nvPicPr>
          <p:cNvPr id="8" name="Espaço Reservado para Conteúdo 7"/>
          <p:cNvPicPr>
            <a:picLocks noGrp="1" noChangeAspect="1"/>
          </p:cNvPicPr>
          <p:nvPr>
            <p:ph idx="1"/>
          </p:nvPr>
        </p:nvPicPr>
        <p:blipFill>
          <a:blip r:embed="rId2"/>
          <a:stretch>
            <a:fillRect/>
          </a:stretch>
        </p:blipFill>
        <p:spPr>
          <a:xfrm>
            <a:off x="1294376" y="2462522"/>
            <a:ext cx="5252179" cy="1222374"/>
          </a:xfrm>
          <a:prstGeom prst="rect">
            <a:avLst/>
          </a:prstGeom>
        </p:spPr>
      </p:pic>
    </p:spTree>
    <p:extLst>
      <p:ext uri="{BB962C8B-B14F-4D97-AF65-F5344CB8AC3E}">
        <p14:creationId xmlns:p14="http://schemas.microsoft.com/office/powerpoint/2010/main" val="4210586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Mapeamento</a:t>
            </a:r>
            <a:endParaRPr lang="pt-BR" dirty="0"/>
          </a:p>
        </p:txBody>
      </p:sp>
      <p:sp>
        <p:nvSpPr>
          <p:cNvPr id="7" name="Espaço Reservado para Texto 6"/>
          <p:cNvSpPr>
            <a:spLocks noGrp="1"/>
          </p:cNvSpPr>
          <p:nvPr>
            <p:ph type="body" sz="half" idx="2"/>
          </p:nvPr>
        </p:nvSpPr>
        <p:spPr/>
        <p:txBody>
          <a:bodyPr>
            <a:normAutofit/>
          </a:bodyPr>
          <a:lstStyle/>
          <a:p>
            <a:r>
              <a:rPr lang="pt-BR" sz="2400" dirty="0" smtClean="0"/>
              <a:t>Usuário é uma entidade JPA.</a:t>
            </a:r>
          </a:p>
          <a:p>
            <a:r>
              <a:rPr lang="pt-BR" sz="2400" dirty="0" smtClean="0"/>
              <a:t>Toda entidade JPA deve ter um construtor padrão (sem argumentos) não privado.</a:t>
            </a:r>
            <a:endParaRPr lang="pt-BR" sz="2400"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89787" y="504966"/>
            <a:ext cx="7410029" cy="5827594"/>
          </a:xfrm>
          <a:prstGeom prst="rect">
            <a:avLst/>
          </a:prstGeom>
        </p:spPr>
      </p:pic>
    </p:spTree>
    <p:extLst>
      <p:ext uri="{BB962C8B-B14F-4D97-AF65-F5344CB8AC3E}">
        <p14:creationId xmlns:p14="http://schemas.microsoft.com/office/powerpoint/2010/main" val="8772126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Como já fizemos nos exemplos vistos, é possível definir uma variável identificadora, que pode ser utilizada em outras cláusulas, como </a:t>
            </a:r>
            <a:r>
              <a:rPr lang="pt-BR" sz="2400" i="1" dirty="0" smtClean="0"/>
              <a:t>SELECT</a:t>
            </a:r>
            <a:r>
              <a:rPr lang="pt-BR" sz="2400" dirty="0" smtClean="0"/>
              <a:t> e </a:t>
            </a:r>
            <a:r>
              <a:rPr lang="pt-BR" sz="2400" i="1" dirty="0" smtClean="0"/>
              <a:t>WHERE</a:t>
            </a:r>
            <a:r>
              <a:rPr lang="pt-BR" sz="2400" dirty="0" smtClean="0"/>
              <a:t>.</a:t>
            </a:r>
            <a:endParaRPr lang="pt-BR" sz="2400" i="1" dirty="0"/>
          </a:p>
        </p:txBody>
      </p:sp>
      <p:pic>
        <p:nvPicPr>
          <p:cNvPr id="6" name="Espaço Reservado para Conteúdo 5"/>
          <p:cNvPicPr>
            <a:picLocks noGrp="1" noChangeAspect="1"/>
          </p:cNvPicPr>
          <p:nvPr>
            <p:ph idx="1"/>
          </p:nvPr>
        </p:nvPicPr>
        <p:blipFill>
          <a:blip r:embed="rId2"/>
          <a:stretch>
            <a:fillRect/>
          </a:stretch>
        </p:blipFill>
        <p:spPr>
          <a:xfrm>
            <a:off x="434467" y="2879678"/>
            <a:ext cx="6741979" cy="354841"/>
          </a:xfrm>
          <a:prstGeom prst="rect">
            <a:avLst/>
          </a:prstGeom>
        </p:spPr>
      </p:pic>
    </p:spTree>
    <p:extLst>
      <p:ext uri="{BB962C8B-B14F-4D97-AF65-F5344CB8AC3E}">
        <p14:creationId xmlns:p14="http://schemas.microsoft.com/office/powerpoint/2010/main" val="392046150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Palavras Reservadas</a:t>
            </a:r>
            <a:endParaRPr lang="pt-BR" dirty="0"/>
          </a:p>
        </p:txBody>
      </p:sp>
      <p:pic>
        <p:nvPicPr>
          <p:cNvPr id="8" name="Espaço Reservado para Conteúdo 7"/>
          <p:cNvPicPr>
            <a:picLocks noGrp="1" noChangeAspect="1"/>
          </p:cNvPicPr>
          <p:nvPr>
            <p:ph idx="1"/>
          </p:nvPr>
        </p:nvPicPr>
        <p:blipFill>
          <a:blip r:embed="rId2"/>
          <a:stretch>
            <a:fillRect/>
          </a:stretch>
        </p:blipFill>
        <p:spPr>
          <a:xfrm>
            <a:off x="1863243" y="2011363"/>
            <a:ext cx="8538231" cy="4116482"/>
          </a:xfrm>
          <a:prstGeom prst="rect">
            <a:avLst/>
          </a:prstGeom>
        </p:spPr>
      </p:pic>
    </p:spTree>
    <p:extLst>
      <p:ext uri="{BB962C8B-B14F-4D97-AF65-F5344CB8AC3E}">
        <p14:creationId xmlns:p14="http://schemas.microsoft.com/office/powerpoint/2010/main" val="95567045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Quase todos os tipo de literais Java como </a:t>
            </a:r>
            <a:r>
              <a:rPr lang="en-US" i="1" noProof="1" smtClean="0"/>
              <a:t>boolean, float, enum, String, int, etc</a:t>
            </a:r>
            <a:r>
              <a:rPr lang="pt-BR" dirty="0" smtClean="0"/>
              <a:t>. têm suporte na cláusula WHERE JPQL.</a:t>
            </a:r>
          </a:p>
          <a:p>
            <a:pPr>
              <a:buFont typeface="Arial" panose="020B0604020202020204" pitchFamily="34" charset="0"/>
              <a:buChar char="•"/>
            </a:pPr>
            <a:r>
              <a:rPr lang="pt-BR" dirty="0"/>
              <a:t> </a:t>
            </a:r>
            <a:r>
              <a:rPr lang="pt-BR" dirty="0" smtClean="0"/>
              <a:t>Porém, não é possível utilizar tipos numéricos como octal ou hexadecimais, nem tipos </a:t>
            </a:r>
            <a:r>
              <a:rPr lang="pt-BR" i="1" dirty="0" smtClean="0"/>
              <a:t>array</a:t>
            </a:r>
            <a:r>
              <a:rPr lang="pt-BR" dirty="0" smtClean="0"/>
              <a:t> como </a:t>
            </a:r>
            <a:r>
              <a:rPr lang="pt-BR" i="1" dirty="0" smtClean="0"/>
              <a:t>byte[]</a:t>
            </a:r>
            <a:r>
              <a:rPr lang="pt-BR" dirty="0" smtClean="0"/>
              <a:t> ou </a:t>
            </a:r>
            <a:r>
              <a:rPr lang="pt-BR" i="1" dirty="0" smtClean="0"/>
              <a:t>char[]</a:t>
            </a:r>
            <a:r>
              <a:rPr lang="pt-BR" dirty="0" smtClean="0"/>
              <a:t>. Lembre-se que JPQL é traduzida para SQL, que impõe restrição de que tipos BLOB e CLOB não podem ser utilizados em WHERE.</a:t>
            </a:r>
            <a:endParaRPr lang="pt-BR" dirty="0"/>
          </a:p>
        </p:txBody>
      </p:sp>
    </p:spTree>
    <p:extLst>
      <p:ext uri="{BB962C8B-B14F-4D97-AF65-F5344CB8AC3E}">
        <p14:creationId xmlns:p14="http://schemas.microsoft.com/office/powerpoint/2010/main" val="126252994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Filtrando com WHERE</a:t>
            </a:r>
          </a:p>
        </p:txBody>
      </p:sp>
      <p:pic>
        <p:nvPicPr>
          <p:cNvPr id="4" name="Espaço Reservado para Conteúdo 3"/>
          <p:cNvPicPr>
            <a:picLocks noGrp="1" noChangeAspect="1"/>
          </p:cNvPicPr>
          <p:nvPr>
            <p:ph idx="1"/>
          </p:nvPr>
        </p:nvPicPr>
        <p:blipFill>
          <a:blip r:embed="rId2"/>
          <a:stretch>
            <a:fillRect/>
          </a:stretch>
        </p:blipFill>
        <p:spPr>
          <a:xfrm>
            <a:off x="657224" y="2019869"/>
            <a:ext cx="10321902" cy="3862317"/>
          </a:xfrm>
          <a:prstGeom prst="rect">
            <a:avLst/>
          </a:prstGeom>
        </p:spPr>
      </p:pic>
    </p:spTree>
    <p:extLst>
      <p:ext uri="{BB962C8B-B14F-4D97-AF65-F5344CB8AC3E}">
        <p14:creationId xmlns:p14="http://schemas.microsoft.com/office/powerpoint/2010/main" val="135904807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 – Alguns Exemplos</a:t>
            </a:r>
            <a:endParaRPr lang="pt-BR" dirty="0"/>
          </a:p>
        </p:txBody>
      </p:sp>
      <p:pic>
        <p:nvPicPr>
          <p:cNvPr id="7" name="Espaço Reservado para Conteúdo 6"/>
          <p:cNvPicPr>
            <a:picLocks noGrp="1" noChangeAspect="1"/>
          </p:cNvPicPr>
          <p:nvPr>
            <p:ph idx="1"/>
          </p:nvPr>
        </p:nvPicPr>
        <p:blipFill>
          <a:blip r:embed="rId2"/>
          <a:stretch>
            <a:fillRect/>
          </a:stretch>
        </p:blipFill>
        <p:spPr>
          <a:xfrm>
            <a:off x="63261" y="247722"/>
            <a:ext cx="6815211" cy="2009614"/>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Ao lado, temos exemplos de uso de OR, LIKE, IN, BETWENN, etc.</a:t>
            </a:r>
            <a:endParaRPr lang="pt-BR" sz="2000" dirty="0"/>
          </a:p>
        </p:txBody>
      </p:sp>
      <p:pic>
        <p:nvPicPr>
          <p:cNvPr id="8" name="Imagem 7"/>
          <p:cNvPicPr>
            <a:picLocks noChangeAspect="1"/>
          </p:cNvPicPr>
          <p:nvPr/>
        </p:nvPicPr>
        <p:blipFill>
          <a:blip r:embed="rId3"/>
          <a:stretch>
            <a:fillRect/>
          </a:stretch>
        </p:blipFill>
        <p:spPr>
          <a:xfrm>
            <a:off x="0" y="2618521"/>
            <a:ext cx="7570963" cy="1407569"/>
          </a:xfrm>
          <a:prstGeom prst="rect">
            <a:avLst/>
          </a:prstGeom>
        </p:spPr>
      </p:pic>
      <p:pic>
        <p:nvPicPr>
          <p:cNvPr id="9" name="Imagem 8"/>
          <p:cNvPicPr>
            <a:picLocks noChangeAspect="1"/>
          </p:cNvPicPr>
          <p:nvPr/>
        </p:nvPicPr>
        <p:blipFill>
          <a:blip r:embed="rId4"/>
          <a:stretch>
            <a:fillRect/>
          </a:stretch>
        </p:blipFill>
        <p:spPr>
          <a:xfrm>
            <a:off x="63261" y="4387275"/>
            <a:ext cx="7414616" cy="1522206"/>
          </a:xfrm>
          <a:prstGeom prst="rect">
            <a:avLst/>
          </a:prstGeom>
        </p:spPr>
      </p:pic>
    </p:spTree>
    <p:extLst>
      <p:ext uri="{BB962C8B-B14F-4D97-AF65-F5344CB8AC3E}">
        <p14:creationId xmlns:p14="http://schemas.microsoft.com/office/powerpoint/2010/main" val="184839744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35505"/>
            <a:ext cx="10772775" cy="810652"/>
          </a:xfrm>
        </p:spPr>
        <p:txBody>
          <a:bodyPr/>
          <a:lstStyle/>
          <a:p>
            <a:r>
              <a:rPr lang="pt-BR" dirty="0" smtClean="0"/>
              <a:t>Filtrando com WHERE – SQL Gerado</a:t>
            </a:r>
            <a:endParaRPr lang="pt-BR" dirty="0"/>
          </a:p>
        </p:txBody>
      </p:sp>
      <p:pic>
        <p:nvPicPr>
          <p:cNvPr id="10" name="Espaço Reservado para Conteúdo 9"/>
          <p:cNvPicPr>
            <a:picLocks noGrp="1" noChangeAspect="1"/>
          </p:cNvPicPr>
          <p:nvPr>
            <p:ph idx="1"/>
          </p:nvPr>
        </p:nvPicPr>
        <p:blipFill>
          <a:blip r:embed="rId2"/>
          <a:stretch>
            <a:fillRect/>
          </a:stretch>
        </p:blipFill>
        <p:spPr>
          <a:xfrm>
            <a:off x="770554" y="928045"/>
            <a:ext cx="9496029" cy="5824703"/>
          </a:xfrm>
          <a:prstGeom prst="rect">
            <a:avLst/>
          </a:prstGeom>
        </p:spPr>
      </p:pic>
    </p:spTree>
    <p:extLst>
      <p:ext uri="{BB962C8B-B14F-4D97-AF65-F5344CB8AC3E}">
        <p14:creationId xmlns:p14="http://schemas.microsoft.com/office/powerpoint/2010/main" val="327703277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253871"/>
            <a:ext cx="10772775" cy="810652"/>
          </a:xfrm>
        </p:spPr>
        <p:txBody>
          <a:bodyPr/>
          <a:lstStyle/>
          <a:p>
            <a:r>
              <a:rPr lang="pt-BR" dirty="0" smtClean="0"/>
              <a:t>Filtrando com WHERE – SQL Gerado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770173" y="1364776"/>
            <a:ext cx="10502877" cy="5030114"/>
          </a:xfrm>
          <a:prstGeom prst="rect">
            <a:avLst/>
          </a:prstGeom>
        </p:spPr>
      </p:pic>
    </p:spTree>
    <p:extLst>
      <p:ext uri="{BB962C8B-B14F-4D97-AF65-F5344CB8AC3E}">
        <p14:creationId xmlns:p14="http://schemas.microsoft.com/office/powerpoint/2010/main" val="44922238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uma expressão condicional encontra um valor nulo, a expressão pode ter como resultado desconhecido (UNKNOWN).</a:t>
            </a:r>
          </a:p>
          <a:p>
            <a:pPr>
              <a:buFont typeface="Arial" panose="020B0604020202020204" pitchFamily="34" charset="0"/>
              <a:buChar char="•"/>
            </a:pPr>
            <a:r>
              <a:rPr lang="pt-BR" dirty="0" smtClean="0"/>
              <a:t> Uma cláusula WHERE complexa, que combina mais de uma expressão condicional pode produzir um resultado desconhecido.</a:t>
            </a:r>
          </a:p>
          <a:p>
            <a:pPr>
              <a:buFont typeface="Arial" panose="020B0604020202020204" pitchFamily="34" charset="0"/>
              <a:buChar char="•"/>
            </a:pPr>
            <a:r>
              <a:rPr lang="pt-BR" dirty="0"/>
              <a:t> </a:t>
            </a:r>
            <a:r>
              <a:rPr lang="pt-BR" dirty="0" smtClean="0"/>
              <a:t>É recomendável utilizar os operadores IS NULL ou IS NOT NULL para verificar se uma expressão de caminho de valor único contém valores nulos ou não nulos.</a:t>
            </a:r>
            <a:endParaRPr lang="pt-BR" dirty="0"/>
          </a:p>
        </p:txBody>
      </p:sp>
      <p:pic>
        <p:nvPicPr>
          <p:cNvPr id="4" name="Imagem 3"/>
          <p:cNvPicPr>
            <a:picLocks noChangeAspect="1"/>
          </p:cNvPicPr>
          <p:nvPr/>
        </p:nvPicPr>
        <p:blipFill>
          <a:blip r:embed="rId2"/>
          <a:stretch>
            <a:fillRect/>
          </a:stretch>
        </p:blipFill>
        <p:spPr>
          <a:xfrm>
            <a:off x="3193575" y="4612516"/>
            <a:ext cx="5923129" cy="268555"/>
          </a:xfrm>
          <a:prstGeom prst="rect">
            <a:avLst/>
          </a:prstGeom>
        </p:spPr>
      </p:pic>
    </p:spTree>
    <p:extLst>
      <p:ext uri="{BB962C8B-B14F-4D97-AF65-F5344CB8AC3E}">
        <p14:creationId xmlns:p14="http://schemas.microsoft.com/office/powerpoint/2010/main" val="382298595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336520" y="1992575"/>
            <a:ext cx="9636682" cy="4189862"/>
          </a:xfrm>
          <a:prstGeom prst="rect">
            <a:avLst/>
          </a:prstGeom>
        </p:spPr>
      </p:pic>
    </p:spTree>
    <p:extLst>
      <p:ext uri="{BB962C8B-B14F-4D97-AF65-F5344CB8AC3E}">
        <p14:creationId xmlns:p14="http://schemas.microsoft.com/office/powerpoint/2010/main" val="176117797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Coleções Vazias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Não é possível utilizar IS NULL para comparar uma expressão de caminho que seja de coleção.</a:t>
            </a:r>
          </a:p>
          <a:p>
            <a:pPr>
              <a:buFont typeface="Arial" panose="020B0604020202020204" pitchFamily="34" charset="0"/>
              <a:buChar char="•"/>
            </a:pPr>
            <a:r>
              <a:rPr lang="pt-BR" dirty="0"/>
              <a:t> </a:t>
            </a:r>
            <a:r>
              <a:rPr lang="pt-BR" dirty="0" smtClean="0"/>
              <a:t>Em vez disso, utilize IS EMPTY para saber se uma determinada coleção é vazia.</a:t>
            </a:r>
            <a:endParaRPr lang="pt-BR" dirty="0"/>
          </a:p>
        </p:txBody>
      </p:sp>
      <p:pic>
        <p:nvPicPr>
          <p:cNvPr id="4" name="Imagem 3"/>
          <p:cNvPicPr>
            <a:picLocks noChangeAspect="1"/>
          </p:cNvPicPr>
          <p:nvPr/>
        </p:nvPicPr>
        <p:blipFill>
          <a:blip r:embed="rId2"/>
          <a:stretch>
            <a:fillRect/>
          </a:stretch>
        </p:blipFill>
        <p:spPr>
          <a:xfrm>
            <a:off x="3158629" y="3669878"/>
            <a:ext cx="5554722" cy="315268"/>
          </a:xfrm>
          <a:prstGeom prst="rect">
            <a:avLst/>
          </a:prstGeom>
        </p:spPr>
      </p:pic>
    </p:spTree>
    <p:extLst>
      <p:ext uri="{BB962C8B-B14F-4D97-AF65-F5344CB8AC3E}">
        <p14:creationId xmlns:p14="http://schemas.microsoft.com/office/powerpoint/2010/main" val="27665615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 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3398292"/>
            <a:ext cx="7928601" cy="2702257"/>
          </a:xfrm>
          <a:prstGeom prst="rect">
            <a:avLst/>
          </a:prstGeom>
        </p:spPr>
      </p:pic>
    </p:spTree>
    <p:extLst>
      <p:ext uri="{BB962C8B-B14F-4D97-AF65-F5344CB8AC3E}">
        <p14:creationId xmlns:p14="http://schemas.microsoft.com/office/powerpoint/2010/main" val="86186450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Verificando a Existência de uma Entidade em uma Coleção</a:t>
            </a:r>
            <a:endParaRPr lang="pt-BR" dirty="0"/>
          </a:p>
        </p:txBody>
      </p:sp>
      <p:sp>
        <p:nvSpPr>
          <p:cNvPr id="3" name="Espaço Reservado para Conteúdo 2"/>
          <p:cNvSpPr>
            <a:spLocks noGrp="1"/>
          </p:cNvSpPr>
          <p:nvPr>
            <p:ph idx="1"/>
          </p:nvPr>
        </p:nvSpPr>
        <p:spPr>
          <a:xfrm>
            <a:off x="676656" y="2011680"/>
            <a:ext cx="10753725" cy="813407"/>
          </a:xfrm>
        </p:spPr>
        <p:txBody>
          <a:bodyPr/>
          <a:lstStyle/>
          <a:p>
            <a:pPr>
              <a:buFont typeface="Arial" panose="020B0604020202020204" pitchFamily="34" charset="0"/>
              <a:buChar char="•"/>
            </a:pPr>
            <a:r>
              <a:rPr lang="pt-BR" dirty="0" smtClean="0"/>
              <a:t> Podemos utilizar o operador MEMBER OF para testar a existência de uma entidade em uma coleção.</a:t>
            </a:r>
            <a:endParaRPr lang="pt-BR" dirty="0"/>
          </a:p>
        </p:txBody>
      </p:sp>
      <p:pic>
        <p:nvPicPr>
          <p:cNvPr id="4" name="Imagem 3"/>
          <p:cNvPicPr>
            <a:picLocks noChangeAspect="1"/>
          </p:cNvPicPr>
          <p:nvPr/>
        </p:nvPicPr>
        <p:blipFill>
          <a:blip r:embed="rId2"/>
          <a:stretch>
            <a:fillRect/>
          </a:stretch>
        </p:blipFill>
        <p:spPr>
          <a:xfrm>
            <a:off x="1319852" y="2946212"/>
            <a:ext cx="9246887" cy="274660"/>
          </a:xfrm>
          <a:prstGeom prst="rect">
            <a:avLst/>
          </a:prstGeom>
        </p:spPr>
      </p:pic>
      <p:sp>
        <p:nvSpPr>
          <p:cNvPr id="5" name="Espaço Reservado para Conteúdo 2"/>
          <p:cNvSpPr txBox="1">
            <a:spLocks/>
          </p:cNvSpPr>
          <p:nvPr/>
        </p:nvSpPr>
        <p:spPr>
          <a:xfrm>
            <a:off x="788113" y="3523827"/>
            <a:ext cx="10753725" cy="813407"/>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A expressão abaixo retornará verdadeiro se a instância da entidade passada como parâmetro na consulta existir na coleção.</a:t>
            </a:r>
            <a:endParaRPr lang="pt-BR" dirty="0"/>
          </a:p>
        </p:txBody>
      </p:sp>
      <p:pic>
        <p:nvPicPr>
          <p:cNvPr id="6" name="Imagem 5"/>
          <p:cNvPicPr>
            <a:picLocks noChangeAspect="1"/>
          </p:cNvPicPr>
          <p:nvPr/>
        </p:nvPicPr>
        <p:blipFill>
          <a:blip r:embed="rId3"/>
          <a:stretch>
            <a:fillRect/>
          </a:stretch>
        </p:blipFill>
        <p:spPr>
          <a:xfrm>
            <a:off x="3760125" y="4510343"/>
            <a:ext cx="4060639" cy="259692"/>
          </a:xfrm>
          <a:prstGeom prst="rect">
            <a:avLst/>
          </a:prstGeom>
        </p:spPr>
      </p:pic>
    </p:spTree>
    <p:extLst>
      <p:ext uri="{BB962C8B-B14F-4D97-AF65-F5344CB8AC3E}">
        <p14:creationId xmlns:p14="http://schemas.microsoft.com/office/powerpoint/2010/main" val="342462694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Verificando a Existência de uma Entidade em uma Coleção</a:t>
            </a:r>
            <a:endParaRPr lang="pt-BR" dirty="0"/>
          </a:p>
        </p:txBody>
      </p:sp>
      <p:pic>
        <p:nvPicPr>
          <p:cNvPr id="7" name="Espaço Reservado para Conteúdo 6"/>
          <p:cNvPicPr>
            <a:picLocks noGrp="1" noChangeAspect="1"/>
          </p:cNvPicPr>
          <p:nvPr>
            <p:ph sz="half" idx="1"/>
          </p:nvPr>
        </p:nvPicPr>
        <p:blipFill>
          <a:blip r:embed="rId2"/>
          <a:stretch>
            <a:fillRect/>
          </a:stretch>
        </p:blipFill>
        <p:spPr>
          <a:xfrm>
            <a:off x="109733" y="3248167"/>
            <a:ext cx="6024998" cy="1678675"/>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6282151" y="2635096"/>
            <a:ext cx="5768569" cy="3178850"/>
          </a:xfrm>
          <a:prstGeom prst="rect">
            <a:avLst/>
          </a:prstGeom>
        </p:spPr>
      </p:pic>
    </p:spTree>
    <p:extLst>
      <p:ext uri="{BB962C8B-B14F-4D97-AF65-F5344CB8AC3E}">
        <p14:creationId xmlns:p14="http://schemas.microsoft.com/office/powerpoint/2010/main" val="371587090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Manipulação de String</a:t>
            </a:r>
            <a:endParaRPr lang="pt-BR" dirty="0"/>
          </a:p>
        </p:txBody>
      </p:sp>
      <p:pic>
        <p:nvPicPr>
          <p:cNvPr id="6" name="Espaço Reservado para Conteúdo 5"/>
          <p:cNvPicPr>
            <a:picLocks noGrp="1" noChangeAspect="1"/>
          </p:cNvPicPr>
          <p:nvPr>
            <p:ph idx="1"/>
          </p:nvPr>
        </p:nvPicPr>
        <p:blipFill>
          <a:blip r:embed="rId2"/>
          <a:stretch>
            <a:fillRect/>
          </a:stretch>
        </p:blipFill>
        <p:spPr>
          <a:xfrm>
            <a:off x="2329930" y="1842448"/>
            <a:ext cx="7755336" cy="4872252"/>
          </a:xfrm>
          <a:prstGeom prst="rect">
            <a:avLst/>
          </a:prstGeom>
        </p:spPr>
      </p:pic>
    </p:spTree>
    <p:extLst>
      <p:ext uri="{BB962C8B-B14F-4D97-AF65-F5344CB8AC3E}">
        <p14:creationId xmlns:p14="http://schemas.microsoft.com/office/powerpoint/2010/main" val="386811171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a:t>Funções de Manipulação de String</a:t>
            </a:r>
          </a:p>
        </p:txBody>
      </p:sp>
      <p:sp>
        <p:nvSpPr>
          <p:cNvPr id="9" name="Espaço Reservado para Conteúdo 8"/>
          <p:cNvSpPr>
            <a:spLocks noGrp="1"/>
          </p:cNvSpPr>
          <p:nvPr>
            <p:ph idx="1"/>
          </p:nvPr>
        </p:nvSpPr>
        <p:spPr>
          <a:xfrm>
            <a:off x="676656" y="2011681"/>
            <a:ext cx="10753725" cy="745168"/>
          </a:xfrm>
        </p:spPr>
        <p:txBody>
          <a:bodyPr/>
          <a:lstStyle/>
          <a:p>
            <a:pPr>
              <a:buFont typeface="Arial" panose="020B0604020202020204" pitchFamily="34" charset="0"/>
              <a:buChar char="•"/>
            </a:pPr>
            <a:r>
              <a:rPr lang="pt-BR" dirty="0" smtClean="0"/>
              <a:t> Suponha que desejamos comparar o resultado da concatenação de duas </a:t>
            </a:r>
            <a:r>
              <a:rPr lang="pt-BR" i="1" dirty="0" smtClean="0"/>
              <a:t>strings</a:t>
            </a:r>
            <a:r>
              <a:rPr lang="pt-BR" dirty="0" smtClean="0"/>
              <a:t> com uma valor literal.</a:t>
            </a:r>
            <a:endParaRPr lang="pt-BR" dirty="0"/>
          </a:p>
        </p:txBody>
      </p:sp>
      <p:pic>
        <p:nvPicPr>
          <p:cNvPr id="7" name="Imagem 6"/>
          <p:cNvPicPr>
            <a:picLocks noChangeAspect="1"/>
          </p:cNvPicPr>
          <p:nvPr/>
        </p:nvPicPr>
        <p:blipFill>
          <a:blip r:embed="rId2"/>
          <a:stretch>
            <a:fillRect/>
          </a:stretch>
        </p:blipFill>
        <p:spPr>
          <a:xfrm>
            <a:off x="2351066" y="2801955"/>
            <a:ext cx="8659118" cy="353433"/>
          </a:xfrm>
          <a:prstGeom prst="rect">
            <a:avLst/>
          </a:prstGeom>
        </p:spPr>
      </p:pic>
      <p:sp>
        <p:nvSpPr>
          <p:cNvPr id="10" name="Espaço Reservado para Conteúdo 8"/>
          <p:cNvSpPr txBox="1">
            <a:spLocks/>
          </p:cNvSpPr>
          <p:nvPr/>
        </p:nvSpPr>
        <p:spPr>
          <a:xfrm>
            <a:off x="676656" y="3379183"/>
            <a:ext cx="10753725" cy="745168"/>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Suponha que desejamos utilizar a função </a:t>
            </a:r>
            <a:r>
              <a:rPr lang="pt-BR" i="1" dirty="0" smtClean="0"/>
              <a:t>substring </a:t>
            </a:r>
            <a:r>
              <a:rPr lang="pt-BR" dirty="0" smtClean="0"/>
              <a:t>para determinar se as três primeiras letras de </a:t>
            </a:r>
            <a:r>
              <a:rPr lang="pt-BR" i="1" dirty="0" smtClean="0"/>
              <a:t>u.lastName</a:t>
            </a:r>
            <a:r>
              <a:rPr lang="pt-BR" dirty="0" smtClean="0"/>
              <a:t> iniciam com ‘VIP’.</a:t>
            </a:r>
            <a:endParaRPr lang="pt-BR" dirty="0"/>
          </a:p>
        </p:txBody>
      </p:sp>
      <p:pic>
        <p:nvPicPr>
          <p:cNvPr id="11" name="Imagem 10"/>
          <p:cNvPicPr>
            <a:picLocks noChangeAspect="1"/>
          </p:cNvPicPr>
          <p:nvPr/>
        </p:nvPicPr>
        <p:blipFill>
          <a:blip r:embed="rId3"/>
          <a:stretch>
            <a:fillRect/>
          </a:stretch>
        </p:blipFill>
        <p:spPr>
          <a:xfrm>
            <a:off x="2664963" y="4348145"/>
            <a:ext cx="6615514" cy="278967"/>
          </a:xfrm>
          <a:prstGeom prst="rect">
            <a:avLst/>
          </a:prstGeom>
        </p:spPr>
      </p:pic>
    </p:spTree>
    <p:extLst>
      <p:ext uri="{BB962C8B-B14F-4D97-AF65-F5344CB8AC3E}">
        <p14:creationId xmlns:p14="http://schemas.microsoft.com/office/powerpoint/2010/main" val="325972023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Aritméticas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24435" y="2285562"/>
            <a:ext cx="10279315" cy="3419202"/>
          </a:xfrm>
          <a:prstGeom prst="rect">
            <a:avLst/>
          </a:prstGeom>
        </p:spPr>
      </p:pic>
    </p:spTree>
    <p:extLst>
      <p:ext uri="{BB962C8B-B14F-4D97-AF65-F5344CB8AC3E}">
        <p14:creationId xmlns:p14="http://schemas.microsoft.com/office/powerpoint/2010/main" val="230524887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Funções Aritméticas</a:t>
            </a:r>
          </a:p>
        </p:txBody>
      </p:sp>
      <p:sp>
        <p:nvSpPr>
          <p:cNvPr id="3" name="Espaço Reservado para Conteúdo 2"/>
          <p:cNvSpPr>
            <a:spLocks noGrp="1"/>
          </p:cNvSpPr>
          <p:nvPr>
            <p:ph idx="1"/>
          </p:nvPr>
        </p:nvSpPr>
        <p:spPr>
          <a:xfrm>
            <a:off x="676656" y="2011681"/>
            <a:ext cx="10753725" cy="485860"/>
          </a:xfrm>
        </p:spPr>
        <p:txBody>
          <a:bodyPr/>
          <a:lstStyle/>
          <a:p>
            <a:pPr>
              <a:buFont typeface="Arial" panose="020B0604020202020204" pitchFamily="34" charset="0"/>
              <a:buChar char="•"/>
            </a:pPr>
            <a:r>
              <a:rPr lang="pt-BR" dirty="0" smtClean="0"/>
              <a:t> As funções aritméticas são autoexplicativas, como este exemplo de SIZE:</a:t>
            </a:r>
            <a:endParaRPr lang="pt-BR" dirty="0"/>
          </a:p>
        </p:txBody>
      </p:sp>
      <p:sp>
        <p:nvSpPr>
          <p:cNvPr id="5" name="Espaço Reservado para Conteúdo 2"/>
          <p:cNvSpPr txBox="1">
            <a:spLocks/>
          </p:cNvSpPr>
          <p:nvPr/>
        </p:nvSpPr>
        <p:spPr>
          <a:xfrm>
            <a:off x="676656" y="3230075"/>
            <a:ext cx="10753725" cy="779613"/>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Retornará as categorias que possuírem pelo menos três categorias filhas.</a:t>
            </a:r>
            <a:endParaRPr lang="pt-BR" i="1" dirty="0"/>
          </a:p>
        </p:txBody>
      </p:sp>
      <p:pic>
        <p:nvPicPr>
          <p:cNvPr id="7" name="Imagem 6"/>
          <p:cNvPicPr>
            <a:picLocks noChangeAspect="1"/>
          </p:cNvPicPr>
          <p:nvPr/>
        </p:nvPicPr>
        <p:blipFill>
          <a:blip r:embed="rId2"/>
          <a:stretch>
            <a:fillRect/>
          </a:stretch>
        </p:blipFill>
        <p:spPr>
          <a:xfrm>
            <a:off x="3180355" y="2562719"/>
            <a:ext cx="5453977" cy="453436"/>
          </a:xfrm>
          <a:prstGeom prst="rect">
            <a:avLst/>
          </a:prstGeom>
        </p:spPr>
      </p:pic>
    </p:spTree>
    <p:extLst>
      <p:ext uri="{BB962C8B-B14F-4D97-AF65-F5344CB8AC3E}">
        <p14:creationId xmlns:p14="http://schemas.microsoft.com/office/powerpoint/2010/main" val="369992415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Temporais</a:t>
            </a:r>
            <a:endParaRPr lang="pt-BR" dirty="0"/>
          </a:p>
        </p:txBody>
      </p:sp>
      <p:sp>
        <p:nvSpPr>
          <p:cNvPr id="8" name="Espaço Reservado para Conteúdo 7"/>
          <p:cNvSpPr>
            <a:spLocks noGrp="1"/>
          </p:cNvSpPr>
          <p:nvPr>
            <p:ph idx="1"/>
          </p:nvPr>
        </p:nvSpPr>
        <p:spPr>
          <a:xfrm>
            <a:off x="676656" y="2011680"/>
            <a:ext cx="10753725" cy="786111"/>
          </a:xfrm>
        </p:spPr>
        <p:txBody>
          <a:bodyPr/>
          <a:lstStyle/>
          <a:p>
            <a:pPr>
              <a:buFont typeface="Arial" panose="020B0604020202020204" pitchFamily="34" charset="0"/>
              <a:buChar char="•"/>
            </a:pPr>
            <a:r>
              <a:rPr lang="pt-BR" dirty="0" smtClean="0"/>
              <a:t> Estas funções se transformam em funções SQL específicas de cada base de dados (MySQL, Oracle, etc.)</a:t>
            </a:r>
          </a:p>
        </p:txBody>
      </p:sp>
      <p:pic>
        <p:nvPicPr>
          <p:cNvPr id="9" name="Espaço Reservado para Conteúdo 6"/>
          <p:cNvPicPr>
            <a:picLocks noChangeAspect="1"/>
          </p:cNvPicPr>
          <p:nvPr/>
        </p:nvPicPr>
        <p:blipFill>
          <a:blip r:embed="rId2"/>
          <a:stretch>
            <a:fillRect/>
          </a:stretch>
        </p:blipFill>
        <p:spPr>
          <a:xfrm>
            <a:off x="2333766" y="2797791"/>
            <a:ext cx="7178723" cy="2174699"/>
          </a:xfrm>
          <a:prstGeom prst="rect">
            <a:avLst/>
          </a:prstGeom>
        </p:spPr>
      </p:pic>
      <p:sp>
        <p:nvSpPr>
          <p:cNvPr id="5" name="Espaço Reservado para Conteúdo 7"/>
          <p:cNvSpPr txBox="1">
            <a:spLocks/>
          </p:cNvSpPr>
          <p:nvPr/>
        </p:nvSpPr>
        <p:spPr>
          <a:xfrm>
            <a:off x="657224" y="5084700"/>
            <a:ext cx="10753725" cy="78611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Por exemplo:</a:t>
            </a:r>
          </a:p>
        </p:txBody>
      </p:sp>
      <p:pic>
        <p:nvPicPr>
          <p:cNvPr id="3" name="Imagem 2"/>
          <p:cNvPicPr>
            <a:picLocks noChangeAspect="1"/>
          </p:cNvPicPr>
          <p:nvPr/>
        </p:nvPicPr>
        <p:blipFill>
          <a:blip r:embed="rId3"/>
          <a:stretch>
            <a:fillRect/>
          </a:stretch>
        </p:blipFill>
        <p:spPr>
          <a:xfrm>
            <a:off x="2483536" y="5503242"/>
            <a:ext cx="6510339" cy="297053"/>
          </a:xfrm>
          <a:prstGeom prst="rect">
            <a:avLst/>
          </a:prstGeom>
        </p:spPr>
      </p:pic>
    </p:spTree>
    <p:extLst>
      <p:ext uri="{BB962C8B-B14F-4D97-AF65-F5344CB8AC3E}">
        <p14:creationId xmlns:p14="http://schemas.microsoft.com/office/powerpoint/2010/main" val="74050404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Agregação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8252" y="2011363"/>
            <a:ext cx="9280041" cy="4299285"/>
          </a:xfrm>
          <a:prstGeom prst="rect">
            <a:avLst/>
          </a:prstGeom>
        </p:spPr>
      </p:pic>
    </p:spTree>
    <p:extLst>
      <p:ext uri="{BB962C8B-B14F-4D97-AF65-F5344CB8AC3E}">
        <p14:creationId xmlns:p14="http://schemas.microsoft.com/office/powerpoint/2010/main" val="94511473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GROUP BY e HAVING</a:t>
            </a:r>
            <a:endParaRPr lang="pt-BR" dirty="0"/>
          </a:p>
        </p:txBody>
      </p:sp>
      <p:sp>
        <p:nvSpPr>
          <p:cNvPr id="3" name="Espaço Reservado para Conteúdo 2"/>
          <p:cNvSpPr>
            <a:spLocks noGrp="1"/>
          </p:cNvSpPr>
          <p:nvPr>
            <p:ph idx="1"/>
          </p:nvPr>
        </p:nvSpPr>
        <p:spPr>
          <a:xfrm>
            <a:off x="676656" y="2011681"/>
            <a:ext cx="10753725" cy="2109558"/>
          </a:xfrm>
        </p:spPr>
        <p:txBody>
          <a:bodyPr>
            <a:normAutofit fontScale="92500" lnSpcReduction="10000"/>
          </a:bodyPr>
          <a:lstStyle/>
          <a:p>
            <a:pPr>
              <a:buFont typeface="Arial" panose="020B0604020202020204" pitchFamily="34" charset="0"/>
              <a:buChar char="•"/>
            </a:pPr>
            <a:r>
              <a:rPr lang="pt-BR" dirty="0" smtClean="0"/>
              <a:t> Você pode precisar agrupar dados por algum campo.</a:t>
            </a:r>
          </a:p>
          <a:p>
            <a:pPr>
              <a:buFont typeface="Arial" panose="020B0604020202020204" pitchFamily="34" charset="0"/>
              <a:buChar char="•"/>
            </a:pPr>
            <a:r>
              <a:rPr lang="pt-BR" dirty="0" smtClean="0"/>
              <a:t> Na 1ª consulta abaixo, são selecionadas as categorias, juntamente com suas respectivas quantidades de itens relacionados.</a:t>
            </a:r>
          </a:p>
          <a:p>
            <a:pPr>
              <a:buFont typeface="Arial" panose="020B0604020202020204" pitchFamily="34" charset="0"/>
              <a:buChar char="•"/>
            </a:pPr>
            <a:r>
              <a:rPr lang="pt-BR" dirty="0"/>
              <a:t> </a:t>
            </a:r>
            <a:r>
              <a:rPr lang="pt-BR" dirty="0" smtClean="0"/>
              <a:t>Na 2ª consulta, por sua vez, são selecionadas as mesmas linhas com uma restrição a mais, devido ao HAVING, que filtra as categorias para que sejam retornadas apenas aquelas que possui 4 ou mais itens associados.</a:t>
            </a:r>
          </a:p>
        </p:txBody>
      </p:sp>
      <p:pic>
        <p:nvPicPr>
          <p:cNvPr id="6" name="Imagem 5"/>
          <p:cNvPicPr>
            <a:picLocks noChangeAspect="1"/>
          </p:cNvPicPr>
          <p:nvPr/>
        </p:nvPicPr>
        <p:blipFill>
          <a:blip r:embed="rId2"/>
          <a:stretch>
            <a:fillRect/>
          </a:stretch>
        </p:blipFill>
        <p:spPr>
          <a:xfrm>
            <a:off x="486521" y="4327301"/>
            <a:ext cx="10943478" cy="824248"/>
          </a:xfrm>
          <a:prstGeom prst="rect">
            <a:avLst/>
          </a:prstGeom>
        </p:spPr>
      </p:pic>
    </p:spTree>
    <p:extLst>
      <p:ext uri="{BB962C8B-B14F-4D97-AF65-F5344CB8AC3E}">
        <p14:creationId xmlns:p14="http://schemas.microsoft.com/office/powerpoint/2010/main" val="318069280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Como já vimos, podemos controlar a ordem dos valores e dos objetos recuperados em uma consulta utilizando ORDER BY</a:t>
            </a:r>
          </a:p>
          <a:p>
            <a:pPr>
              <a:buFont typeface="Arial" panose="020B0604020202020204" pitchFamily="34" charset="0"/>
              <a:buChar char="•"/>
            </a:pPr>
            <a:r>
              <a:rPr lang="pt-BR" dirty="0"/>
              <a:t> </a:t>
            </a:r>
            <a:r>
              <a:rPr lang="pt-BR" dirty="0" smtClean="0"/>
              <a:t>ORDER BY path_expression1 [ASC/DESC], ... path_expressionN </a:t>
            </a:r>
            <a:r>
              <a:rPr lang="pt-BR" dirty="0"/>
              <a:t>[ASC/DESC</a:t>
            </a:r>
            <a:r>
              <a:rPr lang="pt-BR" dirty="0" smtClean="0"/>
              <a:t>]</a:t>
            </a:r>
          </a:p>
          <a:p>
            <a:pPr>
              <a:buFont typeface="Arial" panose="020B0604020202020204" pitchFamily="34" charset="0"/>
              <a:buChar char="•"/>
            </a:pPr>
            <a:r>
              <a:rPr lang="pt-BR" dirty="0"/>
              <a:t> </a:t>
            </a:r>
            <a:r>
              <a:rPr lang="pt-BR" dirty="0" smtClean="0"/>
              <a:t>No exemplo abaixo, selecionamos todos os cartões, ordenados pela bandeira (em ordem decrescente) e pelo nome do dono (em ordem ascendente).</a:t>
            </a:r>
          </a:p>
        </p:txBody>
      </p:sp>
      <p:pic>
        <p:nvPicPr>
          <p:cNvPr id="4" name="Imagem 3"/>
          <p:cNvPicPr>
            <a:picLocks noChangeAspect="1"/>
          </p:cNvPicPr>
          <p:nvPr/>
        </p:nvPicPr>
        <p:blipFill>
          <a:blip r:embed="rId2"/>
          <a:stretch>
            <a:fillRect/>
          </a:stretch>
        </p:blipFill>
        <p:spPr>
          <a:xfrm>
            <a:off x="1390449" y="4282024"/>
            <a:ext cx="8758104" cy="318753"/>
          </a:xfrm>
          <a:prstGeom prst="rect">
            <a:avLst/>
          </a:prstGeom>
        </p:spPr>
      </p:pic>
    </p:spTree>
    <p:extLst>
      <p:ext uri="{BB962C8B-B14F-4D97-AF65-F5344CB8AC3E}">
        <p14:creationId xmlns:p14="http://schemas.microsoft.com/office/powerpoint/2010/main" val="24483169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982636"/>
            <a:ext cx="3383280" cy="2729551"/>
          </a:xfrm>
        </p:spPr>
        <p:txBody>
          <a:bodyPr>
            <a:normAutofit/>
          </a:bodyPr>
          <a:lstStyle/>
          <a:p>
            <a:r>
              <a:rPr lang="pt-BR" dirty="0" smtClean="0"/>
              <a:t>Realizando Inserção de um Usuário no BDR</a:t>
            </a:r>
            <a:endParaRPr lang="pt-BR" dirty="0"/>
          </a:p>
        </p:txBody>
      </p:sp>
      <p:pic>
        <p:nvPicPr>
          <p:cNvPr id="8" name="Espaço Reservado para Conteúdo 7"/>
          <p:cNvPicPr>
            <a:picLocks noGrp="1" noChangeAspect="1"/>
          </p:cNvPicPr>
          <p:nvPr>
            <p:ph idx="1"/>
          </p:nvPr>
        </p:nvPicPr>
        <p:blipFill>
          <a:blip r:embed="rId3"/>
          <a:stretch>
            <a:fillRect/>
          </a:stretch>
        </p:blipFill>
        <p:spPr>
          <a:xfrm>
            <a:off x="47726" y="996287"/>
            <a:ext cx="7482838" cy="4940489"/>
          </a:xfrm>
          <a:prstGeom prst="rect">
            <a:avLst/>
          </a:prstGeom>
        </p:spPr>
      </p:pic>
    </p:spTree>
    <p:extLst>
      <p:ext uri="{BB962C8B-B14F-4D97-AF65-F5344CB8AC3E}">
        <p14:creationId xmlns:p14="http://schemas.microsoft.com/office/powerpoint/2010/main" val="45043484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Tenha em mente que, se você utilizar expressões de caminho de simples valor, ao invés de variável identificadora, a cláusula SELECT deve conter a expressão de caminho que é utilizada na cláusula ORDER BY.</a:t>
            </a:r>
          </a:p>
          <a:p>
            <a:pPr>
              <a:buFont typeface="Arial" panose="020B0604020202020204" pitchFamily="34" charset="0"/>
              <a:buChar char="•"/>
            </a:pPr>
            <a:r>
              <a:rPr lang="pt-BR" dirty="0"/>
              <a:t> </a:t>
            </a:r>
            <a:r>
              <a:rPr lang="pt-BR" dirty="0" smtClean="0"/>
              <a:t>Exemplo:</a:t>
            </a:r>
          </a:p>
          <a:p>
            <a:pPr>
              <a:buFont typeface="Arial" panose="020B0604020202020204" pitchFamily="34" charset="0"/>
              <a:buChar char="•"/>
            </a:pPr>
            <a:endParaRPr lang="pt-BR" dirty="0" smtClean="0"/>
          </a:p>
        </p:txBody>
      </p:sp>
      <p:pic>
        <p:nvPicPr>
          <p:cNvPr id="5" name="Imagem 4"/>
          <p:cNvPicPr>
            <a:picLocks noChangeAspect="1"/>
          </p:cNvPicPr>
          <p:nvPr/>
        </p:nvPicPr>
        <p:blipFill>
          <a:blip r:embed="rId2"/>
          <a:stretch>
            <a:fillRect/>
          </a:stretch>
        </p:blipFill>
        <p:spPr>
          <a:xfrm>
            <a:off x="901562" y="3669877"/>
            <a:ext cx="10822059" cy="245300"/>
          </a:xfrm>
          <a:prstGeom prst="rect">
            <a:avLst/>
          </a:prstGeom>
        </p:spPr>
      </p:pic>
    </p:spTree>
    <p:extLst>
      <p:ext uri="{BB962C8B-B14F-4D97-AF65-F5344CB8AC3E}">
        <p14:creationId xmlns:p14="http://schemas.microsoft.com/office/powerpoint/2010/main" val="274050344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 em Subconsultas</a:t>
            </a:r>
            <a:endParaRPr lang="pt-BR" dirty="0"/>
          </a:p>
        </p:txBody>
      </p:sp>
      <p:sp>
        <p:nvSpPr>
          <p:cNvPr id="3" name="Espaço Reservado para Conteúdo 2"/>
          <p:cNvSpPr>
            <a:spLocks noGrp="1"/>
          </p:cNvSpPr>
          <p:nvPr>
            <p:ph sz="half" idx="1"/>
          </p:nvPr>
        </p:nvSpPr>
        <p:spPr/>
        <p:txBody>
          <a:bodyPr>
            <a:normAutofit/>
          </a:bodyPr>
          <a:lstStyle/>
          <a:p>
            <a:pPr>
              <a:buFont typeface="Arial" panose="020B0604020202020204" pitchFamily="34" charset="0"/>
              <a:buChar char="•"/>
            </a:pPr>
            <a:r>
              <a:rPr lang="pt-BR" dirty="0" smtClean="0"/>
              <a:t> Podemos utilizar uma subconsulta para produzir uma lista de resultados. </a:t>
            </a:r>
          </a:p>
          <a:p>
            <a:pPr>
              <a:buFont typeface="Arial" panose="020B0604020202020204" pitchFamily="34" charset="0"/>
              <a:buChar char="•"/>
            </a:pPr>
            <a:r>
              <a:rPr lang="pt-BR" dirty="0"/>
              <a:t> </a:t>
            </a:r>
            <a:r>
              <a:rPr lang="pt-BR" dirty="0" smtClean="0"/>
              <a:t>No exemplo ao lado, selecionamos os itens que possuem vendedores de uma determinada reputação</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777952" y="1998135"/>
            <a:ext cx="6264769" cy="4601448"/>
          </a:xfrm>
          <a:prstGeom prst="rect">
            <a:avLst/>
          </a:prstGeom>
        </p:spPr>
      </p:pic>
    </p:spTree>
    <p:extLst>
      <p:ext uri="{BB962C8B-B14F-4D97-AF65-F5344CB8AC3E}">
        <p14:creationId xmlns:p14="http://schemas.microsoft.com/office/powerpoint/2010/main" val="85189340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EXISTS em Subconsultas</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smtClean="0"/>
              <a:t> EXISTS testa se a subconsulta contém ao menos um resultado.</a:t>
            </a:r>
          </a:p>
          <a:p>
            <a:pPr>
              <a:buFont typeface="Arial" panose="020B0604020202020204" pitchFamily="34" charset="0"/>
              <a:buChar char="•"/>
            </a:pPr>
            <a:r>
              <a:rPr lang="pt-BR" dirty="0"/>
              <a:t> </a:t>
            </a:r>
            <a:r>
              <a:rPr lang="pt-BR" dirty="0" smtClean="0"/>
              <a:t>A consulta ao lado retorna os itens que foram vendidos (aqueles que possuem ofertas vencedoras).</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5340096" y="1998134"/>
            <a:ext cx="6851904" cy="4355473"/>
          </a:xfrm>
          <a:prstGeom prst="rect">
            <a:avLst/>
          </a:prstGeom>
        </p:spPr>
      </p:pic>
    </p:spTree>
    <p:extLst>
      <p:ext uri="{BB962C8B-B14F-4D97-AF65-F5344CB8AC3E}">
        <p14:creationId xmlns:p14="http://schemas.microsoft.com/office/powerpoint/2010/main" val="379307976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ALL em Subconsultas</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A consulta ao lado retorna as ofertas mais recentes (que possuem a maior data de realização).</a:t>
            </a:r>
          </a:p>
          <a:p>
            <a:pPr>
              <a:buFont typeface="Arial" panose="020B0604020202020204" pitchFamily="34" charset="0"/>
              <a:buChar char="•"/>
            </a:pPr>
            <a:r>
              <a:rPr lang="pt-BR" dirty="0"/>
              <a:t> </a:t>
            </a:r>
            <a:r>
              <a:rPr lang="pt-BR" dirty="0" smtClean="0"/>
              <a:t>Em outras palavras, as datas das ofertas selecionadas precisam ser maiores ou iguais às datas de todas as outras ofertas.</a:t>
            </a:r>
          </a:p>
          <a:p>
            <a:pPr>
              <a:buFont typeface="Arial" panose="020B0604020202020204" pitchFamily="34" charset="0"/>
              <a:buChar char="•"/>
            </a:pPr>
            <a:r>
              <a:rPr lang="pt-BR" dirty="0"/>
              <a:t> </a:t>
            </a:r>
            <a:r>
              <a:rPr lang="pt-BR" dirty="0" smtClean="0"/>
              <a:t>Muito provavelmente a nossa consulta só retorne um único valor (a não ser que mais de uma oferta com data mais recente possuam valores idênticos </a:t>
            </a:r>
            <a:r>
              <a:rPr lang="pt-BR" dirty="0"/>
              <a:t>de </a:t>
            </a:r>
            <a:r>
              <a:rPr lang="pt-BR" i="1" dirty="0"/>
              <a:t>TIMESTAMP</a:t>
            </a:r>
            <a:r>
              <a:rPr lang="pt-BR" dirty="0"/>
              <a:t>.</a:t>
            </a:r>
          </a:p>
        </p:txBody>
      </p:sp>
      <p:pic>
        <p:nvPicPr>
          <p:cNvPr id="8" name="Espaço Reservado para Conteúdo 7"/>
          <p:cNvPicPr>
            <a:picLocks noGrp="1" noChangeAspect="1"/>
          </p:cNvPicPr>
          <p:nvPr>
            <p:ph sz="half" idx="2"/>
          </p:nvPr>
        </p:nvPicPr>
        <p:blipFill>
          <a:blip r:embed="rId2"/>
          <a:stretch>
            <a:fillRect/>
          </a:stretch>
        </p:blipFill>
        <p:spPr>
          <a:xfrm>
            <a:off x="6452529" y="1998134"/>
            <a:ext cx="4758530" cy="4487389"/>
          </a:xfrm>
          <a:prstGeom prst="rect">
            <a:avLst/>
          </a:prstGeom>
        </p:spPr>
      </p:pic>
    </p:spTree>
    <p:extLst>
      <p:ext uri="{BB962C8B-B14F-4D97-AF65-F5344CB8AC3E}">
        <p14:creationId xmlns:p14="http://schemas.microsoft.com/office/powerpoint/2010/main" val="427609784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ANY e </a:t>
            </a:r>
            <a:r>
              <a:rPr lang="pt-BR" dirty="0"/>
              <a:t>SOME em Subconsultas</a:t>
            </a:r>
          </a:p>
        </p:txBody>
      </p:sp>
      <p:sp>
        <p:nvSpPr>
          <p:cNvPr id="4" name="Espaço Reservado para Conteúdo 3"/>
          <p:cNvSpPr>
            <a:spLocks noGrp="1"/>
          </p:cNvSpPr>
          <p:nvPr>
            <p:ph idx="1"/>
          </p:nvPr>
        </p:nvSpPr>
        <p:spPr>
          <a:xfrm>
            <a:off x="676656" y="2011681"/>
            <a:ext cx="10753725" cy="1672424"/>
          </a:xfrm>
        </p:spPr>
        <p:txBody>
          <a:bodyPr/>
          <a:lstStyle/>
          <a:p>
            <a:pPr>
              <a:buFont typeface="Arial" panose="020B0604020202020204" pitchFamily="34" charset="0"/>
              <a:buChar char="•"/>
            </a:pPr>
            <a:r>
              <a:rPr lang="pt-BR" dirty="0" smtClean="0"/>
              <a:t> SOME e ANY são equivalentes.</a:t>
            </a:r>
          </a:p>
          <a:p>
            <a:pPr>
              <a:buFont typeface="Arial" panose="020B0604020202020204" pitchFamily="34" charset="0"/>
              <a:buChar char="•"/>
            </a:pPr>
            <a:r>
              <a:rPr lang="pt-BR" dirty="0"/>
              <a:t> </a:t>
            </a:r>
            <a:r>
              <a:rPr lang="pt-BR" dirty="0" smtClean="0"/>
              <a:t>A consulta abaixo retorna qualquer oferta que possui data mais recente do que alguma outra oferta. Em outras palavras, a consulta retornará todas as ofertas, exceto a mais antiga.</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1881808" y="4024865"/>
            <a:ext cx="7626350" cy="269875"/>
          </a:xfrm>
          <a:prstGeom prst="rect">
            <a:avLst/>
          </a:prstGeom>
        </p:spPr>
      </p:pic>
    </p:spTree>
    <p:extLst>
      <p:ext uri="{BB962C8B-B14F-4D97-AF65-F5344CB8AC3E}">
        <p14:creationId xmlns:p14="http://schemas.microsoft.com/office/powerpoint/2010/main" val="211247751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INNER JOIN</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Uma situação comum é a necessidade de unir duas ou mais entidades com base em seus relacionamentos.</a:t>
            </a:r>
          </a:p>
          <a:p>
            <a:pPr>
              <a:buFont typeface="Arial" panose="020B0604020202020204" pitchFamily="34" charset="0"/>
              <a:buChar char="•"/>
            </a:pPr>
            <a:r>
              <a:rPr lang="pt-BR" noProof="1" smtClean="0"/>
              <a:t> INNER JOIN ou JOIN são equivalentes</a:t>
            </a:r>
          </a:p>
          <a:p>
            <a:pPr>
              <a:buFont typeface="Arial" panose="020B0604020202020204" pitchFamily="34" charset="0"/>
              <a:buChar char="•"/>
            </a:pPr>
            <a:r>
              <a:rPr lang="pt-BR" noProof="1"/>
              <a:t> </a:t>
            </a:r>
            <a:r>
              <a:rPr lang="pt-BR" dirty="0"/>
              <a:t>Sintaxe</a:t>
            </a:r>
            <a:r>
              <a:rPr lang="pt-BR" dirty="0" smtClean="0"/>
              <a:t>:</a:t>
            </a:r>
          </a:p>
          <a:p>
            <a:pPr lvl="1">
              <a:buFont typeface="Arial" panose="020B0604020202020204" pitchFamily="34" charset="0"/>
              <a:buChar char="•"/>
            </a:pPr>
            <a:r>
              <a:rPr lang="pt-BR" i="1" noProof="1" smtClean="0"/>
              <a:t>[</a:t>
            </a:r>
            <a:r>
              <a:rPr lang="pt-BR" i="1" noProof="1"/>
              <a:t>INNER] JOIN join_association_path_expression [AS] identification_variable</a:t>
            </a:r>
          </a:p>
          <a:p>
            <a:pPr>
              <a:buFont typeface="Arial" panose="020B0604020202020204" pitchFamily="34" charset="0"/>
              <a:buChar char="•"/>
            </a:pPr>
            <a:endParaRPr lang="pt-BR" noProof="1" smtClean="0"/>
          </a:p>
          <a:p>
            <a:pPr>
              <a:buFont typeface="Arial" panose="020B0604020202020204" pitchFamily="34" charset="0"/>
              <a:buChar char="•"/>
            </a:pPr>
            <a:endParaRPr lang="pt-BR" noProof="1"/>
          </a:p>
        </p:txBody>
      </p:sp>
    </p:spTree>
    <p:extLst>
      <p:ext uri="{BB962C8B-B14F-4D97-AF65-F5344CB8AC3E}">
        <p14:creationId xmlns:p14="http://schemas.microsoft.com/office/powerpoint/2010/main" val="44547203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INNER JOIN</a:t>
            </a:r>
          </a:p>
        </p:txBody>
      </p:sp>
      <p:pic>
        <p:nvPicPr>
          <p:cNvPr id="6" name="Espaço Reservado para Conteúdo 5"/>
          <p:cNvPicPr>
            <a:picLocks noGrp="1" noChangeAspect="1"/>
          </p:cNvPicPr>
          <p:nvPr>
            <p:ph idx="1"/>
          </p:nvPr>
        </p:nvPicPr>
        <p:blipFill>
          <a:blip r:embed="rId2"/>
          <a:stretch>
            <a:fillRect/>
          </a:stretch>
        </p:blipFill>
        <p:spPr>
          <a:xfrm>
            <a:off x="978794" y="338974"/>
            <a:ext cx="5372686" cy="611334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A consulta ao lado retorna todos os compradores que possuem cartão de crédito (</a:t>
            </a:r>
            <a:r>
              <a:rPr lang="pt-BR" sz="2400" i="1" noProof="1" smtClean="0"/>
              <a:t>Comprador c JOIN c.cartaoCredito cc</a:t>
            </a:r>
            <a:r>
              <a:rPr lang="pt-BR" sz="2400" dirty="0" smtClean="0"/>
              <a:t>) ordenados por data de criação (descendente).</a:t>
            </a:r>
            <a:endParaRPr lang="pt-BR" sz="2400" dirty="0"/>
          </a:p>
        </p:txBody>
      </p:sp>
    </p:spTree>
    <p:extLst>
      <p:ext uri="{BB962C8B-B14F-4D97-AF65-F5344CB8AC3E}">
        <p14:creationId xmlns:p14="http://schemas.microsoft.com/office/powerpoint/2010/main" val="244749077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LEFT OUTER JOIN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Permite que você recupere entidades adicionais que não combinam com as condições JOIN quando associações entre as entidades são opcionais.</a:t>
            </a:r>
          </a:p>
          <a:p>
            <a:pPr>
              <a:buFont typeface="Arial" panose="020B0604020202020204" pitchFamily="34" charset="0"/>
              <a:buChar char="•"/>
            </a:pPr>
            <a:r>
              <a:rPr lang="pt-BR" dirty="0"/>
              <a:t> </a:t>
            </a:r>
            <a:r>
              <a:rPr lang="pt-BR" dirty="0" smtClean="0"/>
              <a:t>LEFT OUTER JOIN ou LEFT JOIN são equivalentes.</a:t>
            </a:r>
          </a:p>
          <a:p>
            <a:pPr>
              <a:buFont typeface="Arial" panose="020B0604020202020204" pitchFamily="34" charset="0"/>
              <a:buChar char="•"/>
            </a:pPr>
            <a:r>
              <a:rPr lang="pt-BR" dirty="0"/>
              <a:t> </a:t>
            </a:r>
            <a:r>
              <a:rPr lang="pt-BR" dirty="0" smtClean="0"/>
              <a:t>Sintaxe</a:t>
            </a:r>
            <a:r>
              <a:rPr lang="pt-BR" dirty="0"/>
              <a:t>: </a:t>
            </a:r>
            <a:endParaRPr lang="pt-BR" dirty="0" smtClean="0"/>
          </a:p>
          <a:p>
            <a:pPr lvl="1">
              <a:buFont typeface="Arial" panose="020B0604020202020204" pitchFamily="34" charset="0"/>
              <a:buChar char="•"/>
            </a:pPr>
            <a:r>
              <a:rPr lang="pt-BR" i="1" noProof="1" smtClean="0"/>
              <a:t>LEFT [OUTER] JOIN join_association_path_expression [AS] identification_variable</a:t>
            </a:r>
            <a:endParaRPr lang="pt-BR" i="1" noProof="1"/>
          </a:p>
        </p:txBody>
      </p:sp>
    </p:spTree>
    <p:extLst>
      <p:ext uri="{BB962C8B-B14F-4D97-AF65-F5344CB8AC3E}">
        <p14:creationId xmlns:p14="http://schemas.microsoft.com/office/powerpoint/2010/main" val="10972603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LEFT OUTER JOIN</a:t>
            </a:r>
          </a:p>
        </p:txBody>
      </p:sp>
      <p:sp>
        <p:nvSpPr>
          <p:cNvPr id="6" name="Espaço Reservado para Texto 5"/>
          <p:cNvSpPr>
            <a:spLocks noGrp="1"/>
          </p:cNvSpPr>
          <p:nvPr>
            <p:ph type="body" sz="half" idx="2"/>
          </p:nvPr>
        </p:nvSpPr>
        <p:spPr/>
        <p:txBody>
          <a:bodyPr>
            <a:normAutofit/>
          </a:bodyPr>
          <a:lstStyle/>
          <a:p>
            <a:r>
              <a:rPr lang="pt-BR" sz="2000" dirty="0" smtClean="0"/>
              <a:t>A consulta ao lado retorna os CPF’s e as bandeiras dos cartões dos compradores, com ordenação por CPF. Caso o comprador não possua cartão de crédito, a consulta retornará o CPF do comprador e o valor </a:t>
            </a:r>
            <a:r>
              <a:rPr lang="pt-BR" sz="2000" i="1" dirty="0" smtClean="0"/>
              <a:t>null</a:t>
            </a:r>
            <a:r>
              <a:rPr lang="pt-BR" sz="2000" dirty="0" smtClean="0"/>
              <a:t>.</a:t>
            </a:r>
            <a:endParaRPr lang="pt-BR" sz="2000" dirty="0"/>
          </a:p>
        </p:txBody>
      </p:sp>
      <p:pic>
        <p:nvPicPr>
          <p:cNvPr id="10" name="Espaço Reservado para Conteúdo 9"/>
          <p:cNvPicPr>
            <a:picLocks noGrp="1" noChangeAspect="1"/>
          </p:cNvPicPr>
          <p:nvPr>
            <p:ph idx="1"/>
          </p:nvPr>
        </p:nvPicPr>
        <p:blipFill>
          <a:blip r:embed="rId2"/>
          <a:stretch>
            <a:fillRect/>
          </a:stretch>
        </p:blipFill>
        <p:spPr>
          <a:xfrm>
            <a:off x="172214" y="1004553"/>
            <a:ext cx="7039955" cy="3954542"/>
          </a:xfrm>
          <a:prstGeom prst="rect">
            <a:avLst/>
          </a:prstGeom>
        </p:spPr>
      </p:pic>
    </p:spTree>
    <p:extLst>
      <p:ext uri="{BB962C8B-B14F-4D97-AF65-F5344CB8AC3E}">
        <p14:creationId xmlns:p14="http://schemas.microsoft.com/office/powerpoint/2010/main" val="3570215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JOIN </a:t>
            </a:r>
            <a:r>
              <a:rPr lang="pt-BR" dirty="0"/>
              <a:t>FETCH </a:t>
            </a:r>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Útil no caso de termos carregamento preguiçoso, mas desejamos carregar as entidades associadas definidas como </a:t>
            </a:r>
            <a:r>
              <a:rPr lang="pt-BR" i="1" dirty="0" smtClean="0"/>
              <a:t>FetchType.LAZY</a:t>
            </a:r>
            <a:r>
              <a:rPr lang="pt-BR" dirty="0" smtClean="0"/>
              <a:t>.</a:t>
            </a:r>
          </a:p>
          <a:p>
            <a:pPr>
              <a:buFont typeface="Arial" panose="020B0604020202020204" pitchFamily="34" charset="0"/>
              <a:buChar char="•"/>
            </a:pPr>
            <a:r>
              <a:rPr lang="pt-BR" dirty="0"/>
              <a:t> </a:t>
            </a:r>
            <a:r>
              <a:rPr lang="pt-BR" dirty="0" smtClean="0"/>
              <a:t>Sintaxe: </a:t>
            </a:r>
            <a:r>
              <a:rPr lang="en-US" i="1" noProof="1" smtClean="0"/>
              <a:t>[ LEFT [OUTER] | INNER ] JOIN FETCH join_association_path_expression</a:t>
            </a:r>
          </a:p>
          <a:p>
            <a:pPr>
              <a:buFont typeface="Arial" panose="020B0604020202020204" pitchFamily="34" charset="0"/>
              <a:buChar char="•"/>
            </a:pPr>
            <a:r>
              <a:rPr lang="en-US" noProof="1" smtClean="0"/>
              <a:t> Exemplo: considere o relacionamento abaixo, no qual </a:t>
            </a:r>
            <a:endParaRPr lang="en-US" noProof="1"/>
          </a:p>
        </p:txBody>
      </p:sp>
      <p:pic>
        <p:nvPicPr>
          <p:cNvPr id="10" name="Imagem 9"/>
          <p:cNvPicPr>
            <a:picLocks noChangeAspect="1"/>
          </p:cNvPicPr>
          <p:nvPr/>
        </p:nvPicPr>
        <p:blipFill>
          <a:blip r:embed="rId2"/>
          <a:stretch>
            <a:fillRect/>
          </a:stretch>
        </p:blipFill>
        <p:spPr>
          <a:xfrm>
            <a:off x="1507743" y="4021494"/>
            <a:ext cx="8666567" cy="968851"/>
          </a:xfrm>
          <a:prstGeom prst="rect">
            <a:avLst/>
          </a:prstGeom>
        </p:spPr>
      </p:pic>
    </p:spTree>
    <p:extLst>
      <p:ext uri="{BB962C8B-B14F-4D97-AF65-F5344CB8AC3E}">
        <p14:creationId xmlns:p14="http://schemas.microsoft.com/office/powerpoint/2010/main" val="41830660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Após Execução do </a:t>
            </a:r>
            <a:r>
              <a:rPr lang="pt-BR" i="1" dirty="0" smtClean="0"/>
              <a:t>main</a:t>
            </a:r>
            <a:endParaRPr lang="pt-BR" dirty="0"/>
          </a:p>
        </p:txBody>
      </p:sp>
      <p:sp>
        <p:nvSpPr>
          <p:cNvPr id="9" name="Espaço Reservado para Texto 8"/>
          <p:cNvSpPr>
            <a:spLocks noGrp="1"/>
          </p:cNvSpPr>
          <p:nvPr>
            <p:ph type="body" idx="1"/>
          </p:nvPr>
        </p:nvSpPr>
        <p:spPr/>
        <p:txBody>
          <a:bodyPr/>
          <a:lstStyle/>
          <a:p>
            <a:r>
              <a:rPr lang="pt-BR" u="sng" dirty="0" smtClean="0"/>
              <a:t>TABELA CRIADA NO BANCO</a:t>
            </a:r>
            <a:endParaRPr lang="pt-BR" u="sng" dirty="0"/>
          </a:p>
        </p:txBody>
      </p:sp>
      <p:pic>
        <p:nvPicPr>
          <p:cNvPr id="5" name="Espaço Reservado para Conteúdo 4"/>
          <p:cNvPicPr>
            <a:picLocks noGrp="1" noChangeAspect="1"/>
          </p:cNvPicPr>
          <p:nvPr>
            <p:ph sz="half" idx="2"/>
          </p:nvPr>
        </p:nvPicPr>
        <p:blipFill>
          <a:blip r:embed="rId2"/>
          <a:stretch>
            <a:fillRect/>
          </a:stretch>
        </p:blipFill>
        <p:spPr>
          <a:xfrm>
            <a:off x="785838" y="2760811"/>
            <a:ext cx="4972171" cy="1661064"/>
          </a:xfrm>
          <a:prstGeom prst="rect">
            <a:avLst/>
          </a:prstGeom>
        </p:spPr>
      </p:pic>
      <p:sp>
        <p:nvSpPr>
          <p:cNvPr id="10" name="Espaço Reservado para Texto 9"/>
          <p:cNvSpPr>
            <a:spLocks noGrp="1"/>
          </p:cNvSpPr>
          <p:nvPr>
            <p:ph type="body" sz="quarter" idx="3"/>
          </p:nvPr>
        </p:nvSpPr>
        <p:spPr/>
        <p:txBody>
          <a:bodyPr/>
          <a:lstStyle/>
          <a:p>
            <a:r>
              <a:rPr lang="pt-BR" u="sng" dirty="0" smtClean="0"/>
              <a:t>USUÁRIO INSERIDO</a:t>
            </a:r>
            <a:endParaRPr lang="pt-BR" u="sng" dirty="0"/>
          </a:p>
        </p:txBody>
      </p:sp>
      <p:pic>
        <p:nvPicPr>
          <p:cNvPr id="12" name="Espaço Reservado para Conteúdo 11"/>
          <p:cNvPicPr>
            <a:picLocks noGrp="1" noChangeAspect="1"/>
          </p:cNvPicPr>
          <p:nvPr>
            <p:ph sz="quarter" idx="4"/>
          </p:nvPr>
        </p:nvPicPr>
        <p:blipFill>
          <a:blip r:embed="rId3"/>
          <a:stretch>
            <a:fillRect/>
          </a:stretch>
        </p:blipFill>
        <p:spPr>
          <a:xfrm>
            <a:off x="6141813" y="2760810"/>
            <a:ext cx="5302991" cy="935823"/>
          </a:xfrm>
          <a:prstGeom prst="rect">
            <a:avLst/>
          </a:prstGeom>
        </p:spPr>
      </p:pic>
    </p:spTree>
    <p:extLst>
      <p:ext uri="{BB962C8B-B14F-4D97-AF65-F5344CB8AC3E}">
        <p14:creationId xmlns:p14="http://schemas.microsoft.com/office/powerpoint/2010/main" val="122688720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JOIN </a:t>
            </a:r>
            <a:r>
              <a:rPr lang="pt-BR" dirty="0"/>
              <a:t>FETCH </a:t>
            </a:r>
          </a:p>
        </p:txBody>
      </p:sp>
      <p:pic>
        <p:nvPicPr>
          <p:cNvPr id="6" name="Espaço Reservado para Conteúdo 5"/>
          <p:cNvPicPr>
            <a:picLocks noGrp="1" noChangeAspect="1"/>
          </p:cNvPicPr>
          <p:nvPr>
            <p:ph idx="1"/>
          </p:nvPr>
        </p:nvPicPr>
        <p:blipFill>
          <a:blip r:embed="rId2"/>
          <a:stretch>
            <a:fillRect/>
          </a:stretch>
        </p:blipFill>
        <p:spPr>
          <a:xfrm>
            <a:off x="26205" y="1352282"/>
            <a:ext cx="7586750" cy="374775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Sabendo que o carregamento de cartão de crédito é preguiçoso, podemos utilizar o JOIN FETCH para carregar o cartão de crédito juntamente com o comprador, como mostra o SQL resultante do JPQL, ao lado. </a:t>
            </a:r>
            <a:endParaRPr lang="pt-BR" sz="2000" dirty="0"/>
          </a:p>
        </p:txBody>
      </p:sp>
    </p:spTree>
    <p:extLst>
      <p:ext uri="{BB962C8B-B14F-4D97-AF65-F5344CB8AC3E}">
        <p14:creationId xmlns:p14="http://schemas.microsoft.com/office/powerpoint/2010/main" val="347360641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THETA JOIN</a:t>
            </a:r>
          </a:p>
        </p:txBody>
      </p:sp>
      <p:sp>
        <p:nvSpPr>
          <p:cNvPr id="6" name="Espaço Reservado para Conteúdo 5"/>
          <p:cNvSpPr>
            <a:spLocks noGrp="1"/>
          </p:cNvSpPr>
          <p:nvPr>
            <p:ph idx="1"/>
          </p:nvPr>
        </p:nvSpPr>
        <p:spPr>
          <a:xfrm>
            <a:off x="676656" y="2011680"/>
            <a:ext cx="10753725" cy="2199712"/>
          </a:xfrm>
        </p:spPr>
        <p:txBody>
          <a:bodyPr>
            <a:normAutofit/>
          </a:bodyPr>
          <a:lstStyle/>
          <a:p>
            <a:pPr>
              <a:buFont typeface="Arial" panose="020B0604020202020204" pitchFamily="34" charset="0"/>
              <a:buChar char="•"/>
            </a:pPr>
            <a:r>
              <a:rPr lang="pt-BR" dirty="0" smtClean="0"/>
              <a:t> </a:t>
            </a:r>
            <a:r>
              <a:rPr lang="en-US" i="1" dirty="0" smtClean="0"/>
              <a:t>Theta joins</a:t>
            </a:r>
            <a:r>
              <a:rPr lang="pt-BR" dirty="0" smtClean="0"/>
              <a:t> não são comuns, e têm base em campos de persistência ou de associação arbitrários nas entidades em que são unidades, em vez de nos relacionamentos definidos entre elas.</a:t>
            </a:r>
          </a:p>
          <a:p>
            <a:pPr>
              <a:buFont typeface="Arial" panose="020B0604020202020204" pitchFamily="34" charset="0"/>
              <a:buChar char="•"/>
            </a:pPr>
            <a:r>
              <a:rPr lang="pt-BR" dirty="0"/>
              <a:t> </a:t>
            </a:r>
            <a:r>
              <a:rPr lang="pt-BR" dirty="0" smtClean="0"/>
              <a:t>Por exemplo, dado que </a:t>
            </a:r>
            <a:r>
              <a:rPr lang="pt-BR" i="1" dirty="0" smtClean="0"/>
              <a:t>i.star</a:t>
            </a:r>
            <a:r>
              <a:rPr lang="pt-BR" dirty="0" smtClean="0"/>
              <a:t> e </a:t>
            </a:r>
            <a:r>
              <a:rPr lang="pt-BR" i="1" dirty="0" smtClean="0"/>
              <a:t>c.rating</a:t>
            </a:r>
            <a:r>
              <a:rPr lang="pt-BR" dirty="0" smtClean="0"/>
              <a:t> possuem valores comuns (</a:t>
            </a:r>
            <a:r>
              <a:rPr lang="pt-BR" i="1" dirty="0" smtClean="0"/>
              <a:t>DELUXE, GOLD, STANDARD e PREMIUM</a:t>
            </a:r>
            <a:r>
              <a:rPr lang="pt-BR" dirty="0" smtClean="0"/>
              <a:t>), embora não possuam ligação entre si, podemos fazer a seguinte query:</a:t>
            </a:r>
            <a:endParaRPr lang="pt-BR" dirty="0"/>
          </a:p>
        </p:txBody>
      </p:sp>
      <p:pic>
        <p:nvPicPr>
          <p:cNvPr id="7" name="Imagem 6"/>
          <p:cNvPicPr>
            <a:picLocks noChangeAspect="1"/>
          </p:cNvPicPr>
          <p:nvPr/>
        </p:nvPicPr>
        <p:blipFill>
          <a:blip r:embed="rId2"/>
          <a:stretch>
            <a:fillRect/>
          </a:stretch>
        </p:blipFill>
        <p:spPr>
          <a:xfrm>
            <a:off x="4064223" y="4613923"/>
            <a:ext cx="3547191" cy="905402"/>
          </a:xfrm>
          <a:prstGeom prst="rect">
            <a:avLst/>
          </a:prstGeom>
        </p:spPr>
      </p:pic>
    </p:spTree>
    <p:extLst>
      <p:ext uri="{BB962C8B-B14F-4D97-AF65-F5344CB8AC3E}">
        <p14:creationId xmlns:p14="http://schemas.microsoft.com/office/powerpoint/2010/main" val="87354465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Em alguns casos, pode ser necessário utilizar queries nativas.</a:t>
            </a:r>
          </a:p>
          <a:p>
            <a:pPr>
              <a:buFont typeface="Arial" panose="020B0604020202020204" pitchFamily="34" charset="0"/>
              <a:buChar char="•"/>
            </a:pPr>
            <a:r>
              <a:rPr lang="pt-BR" dirty="0"/>
              <a:t> </a:t>
            </a:r>
            <a:r>
              <a:rPr lang="pt-BR" dirty="0" smtClean="0"/>
              <a:t>Por exemplo, o banco de dados pode oferecer extensões de SQL com recursos que não estão disponíveis em JPQL e que podem ser úteis à aplicação.</a:t>
            </a:r>
          </a:p>
          <a:p>
            <a:pPr>
              <a:buFont typeface="Arial" panose="020B0604020202020204" pitchFamily="34" charset="0"/>
              <a:buChar char="•"/>
            </a:pPr>
            <a:r>
              <a:rPr lang="pt-BR" dirty="0"/>
              <a:t> </a:t>
            </a:r>
            <a:r>
              <a:rPr lang="pt-BR" dirty="0" smtClean="0"/>
              <a:t>JPA permite o uso de queries nativas. Vamos mostrar alguns exemplos de queries SQL.</a:t>
            </a:r>
            <a:endParaRPr lang="pt-BR" dirty="0"/>
          </a:p>
        </p:txBody>
      </p:sp>
    </p:spTree>
    <p:extLst>
      <p:ext uri="{BB962C8B-B14F-4D97-AF65-F5344CB8AC3E}">
        <p14:creationId xmlns:p14="http://schemas.microsoft.com/office/powerpoint/2010/main" val="3229888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6670" y="2511813"/>
            <a:ext cx="6568628" cy="1168458"/>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A query SQL ao lado retorna o valor da função </a:t>
            </a:r>
            <a:r>
              <a:rPr lang="pt-BR" sz="2400" i="1" dirty="0" smtClean="0"/>
              <a:t>current_timestamp</a:t>
            </a:r>
            <a:r>
              <a:rPr lang="pt-BR" sz="2400" dirty="0" smtClean="0"/>
              <a:t>() do MySQL.</a:t>
            </a:r>
            <a:endParaRPr lang="pt-BR" sz="2400" dirty="0"/>
          </a:p>
        </p:txBody>
      </p:sp>
    </p:spTree>
    <p:extLst>
      <p:ext uri="{BB962C8B-B14F-4D97-AF65-F5344CB8AC3E}">
        <p14:creationId xmlns:p14="http://schemas.microsoft.com/office/powerpoint/2010/main" val="172176614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 query SQL ao lado retorna as categorias mães. Observe o segundo parâmetro de </a:t>
            </a:r>
            <a:r>
              <a:rPr lang="pt-BR" sz="2400" i="1" dirty="0" smtClean="0"/>
              <a:t>createNativeQuery, </a:t>
            </a:r>
            <a:r>
              <a:rPr lang="pt-BR" sz="2400" dirty="0" smtClean="0"/>
              <a:t>que informa que será retornada uma instância de </a:t>
            </a:r>
            <a:r>
              <a:rPr lang="pt-BR" sz="2400" i="1" dirty="0" smtClean="0"/>
              <a:t>Categoria.class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6" y="2343955"/>
            <a:ext cx="7525912" cy="1403797"/>
          </a:xfrm>
          <a:prstGeom prst="rect">
            <a:avLst/>
          </a:prstGeom>
        </p:spPr>
      </p:pic>
    </p:spTree>
    <p:extLst>
      <p:ext uri="{BB962C8B-B14F-4D97-AF65-F5344CB8AC3E}">
        <p14:creationId xmlns:p14="http://schemas.microsoft.com/office/powerpoint/2010/main" val="58387181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smtClean="0"/>
              <a:t>SQL Nativa</a:t>
            </a:r>
            <a:endParaRPr lang="pt-BR" dirty="0"/>
          </a:p>
        </p:txBody>
      </p:sp>
      <p:sp>
        <p:nvSpPr>
          <p:cNvPr id="10" name="Espaço Reservado para Conteúdo 9"/>
          <p:cNvSpPr>
            <a:spLocks noGrp="1"/>
          </p:cNvSpPr>
          <p:nvPr>
            <p:ph idx="1"/>
          </p:nvPr>
        </p:nvSpPr>
        <p:spPr>
          <a:xfrm>
            <a:off x="676656" y="2011681"/>
            <a:ext cx="10753725" cy="551216"/>
          </a:xfrm>
        </p:spPr>
        <p:txBody>
          <a:bodyPr/>
          <a:lstStyle/>
          <a:p>
            <a:pPr>
              <a:buFont typeface="Arial" panose="020B0604020202020204" pitchFamily="34" charset="0"/>
              <a:buChar char="•"/>
            </a:pPr>
            <a:r>
              <a:rPr lang="pt-BR" dirty="0" smtClean="0"/>
              <a:t> As queries nativas também podem ser nomeadas.</a:t>
            </a:r>
            <a:endParaRPr lang="pt-BR" dirty="0"/>
          </a:p>
        </p:txBody>
      </p:sp>
      <p:pic>
        <p:nvPicPr>
          <p:cNvPr id="11" name="Espaço Reservado para Conteúdo 8"/>
          <p:cNvPicPr>
            <a:picLocks noChangeAspect="1"/>
          </p:cNvPicPr>
          <p:nvPr/>
        </p:nvPicPr>
        <p:blipFill>
          <a:blip r:embed="rId2"/>
          <a:stretch>
            <a:fillRect/>
          </a:stretch>
        </p:blipFill>
        <p:spPr>
          <a:xfrm>
            <a:off x="398643" y="2562897"/>
            <a:ext cx="11418725" cy="2435908"/>
          </a:xfrm>
          <a:prstGeom prst="rect">
            <a:avLst/>
          </a:prstGeom>
        </p:spPr>
      </p:pic>
      <p:pic>
        <p:nvPicPr>
          <p:cNvPr id="12" name="Imagem 11"/>
          <p:cNvPicPr>
            <a:picLocks noChangeAspect="1"/>
          </p:cNvPicPr>
          <p:nvPr/>
        </p:nvPicPr>
        <p:blipFill>
          <a:blip r:embed="rId3"/>
          <a:stretch>
            <a:fillRect/>
          </a:stretch>
        </p:blipFill>
        <p:spPr>
          <a:xfrm>
            <a:off x="398643" y="5210788"/>
            <a:ext cx="5946418" cy="1000464"/>
          </a:xfrm>
          <a:prstGeom prst="rect">
            <a:avLst/>
          </a:prstGeom>
        </p:spPr>
      </p:pic>
    </p:spTree>
    <p:extLst>
      <p:ext uri="{BB962C8B-B14F-4D97-AF65-F5344CB8AC3E}">
        <p14:creationId xmlns:p14="http://schemas.microsoft.com/office/powerpoint/2010/main" val="359501069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a:xfrm>
            <a:off x="676656" y="2011680"/>
            <a:ext cx="10753725" cy="1942133"/>
          </a:xfrm>
        </p:spPr>
        <p:txBody>
          <a:bodyPr>
            <a:normAutofit/>
          </a:bodyPr>
          <a:lstStyle/>
          <a:p>
            <a:pPr>
              <a:buFont typeface="Arial" panose="020B0604020202020204" pitchFamily="34" charset="0"/>
              <a:buChar char="•"/>
            </a:pPr>
            <a:r>
              <a:rPr lang="pt-BR" dirty="0" smtClean="0"/>
              <a:t> Pode ocorrer da consulta retornar mais de uma entidade, ou mesmo retornar campos específicos além de entidades.</a:t>
            </a:r>
          </a:p>
          <a:p>
            <a:pPr>
              <a:buFont typeface="Arial" panose="020B0604020202020204" pitchFamily="34" charset="0"/>
              <a:buChar char="•"/>
            </a:pPr>
            <a:r>
              <a:rPr lang="pt-BR" dirty="0"/>
              <a:t> </a:t>
            </a:r>
            <a:r>
              <a:rPr lang="pt-BR" dirty="0" smtClean="0"/>
              <a:t>Para facilitar esse tipo de consulta, é possível utilizar </a:t>
            </a:r>
            <a:r>
              <a:rPr lang="pt-BR" dirty="0"/>
              <a:t>a anotação </a:t>
            </a:r>
            <a:r>
              <a:rPr lang="pt-BR" dirty="0" smtClean="0"/>
              <a:t>@</a:t>
            </a:r>
            <a:r>
              <a:rPr lang="pt-BR" i="1" dirty="0" smtClean="0"/>
              <a:t>SqlResultSetMapping</a:t>
            </a:r>
            <a:r>
              <a:rPr lang="pt-BR" dirty="0" smtClean="0"/>
              <a:t>, que informar que entidades e colunas são retornados na consulta.</a:t>
            </a:r>
            <a:endParaRPr lang="pt-BR" dirty="0"/>
          </a:p>
        </p:txBody>
      </p:sp>
      <p:pic>
        <p:nvPicPr>
          <p:cNvPr id="6" name="Imagem 5"/>
          <p:cNvPicPr>
            <a:picLocks noChangeAspect="1"/>
          </p:cNvPicPr>
          <p:nvPr/>
        </p:nvPicPr>
        <p:blipFill>
          <a:blip r:embed="rId2"/>
          <a:stretch>
            <a:fillRect/>
          </a:stretch>
        </p:blipFill>
        <p:spPr>
          <a:xfrm>
            <a:off x="2157880" y="3953813"/>
            <a:ext cx="7068075" cy="1854559"/>
          </a:xfrm>
          <a:prstGeom prst="rect">
            <a:avLst/>
          </a:prstGeom>
        </p:spPr>
      </p:pic>
    </p:spTree>
    <p:extLst>
      <p:ext uri="{BB962C8B-B14F-4D97-AF65-F5344CB8AC3E}">
        <p14:creationId xmlns:p14="http://schemas.microsoft.com/office/powerpoint/2010/main" val="150022342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SQL Nativa</a:t>
            </a:r>
          </a:p>
        </p:txBody>
      </p:sp>
      <p:sp>
        <p:nvSpPr>
          <p:cNvPr id="7" name="Espaço Reservado para Conteúdo 6"/>
          <p:cNvSpPr>
            <a:spLocks noGrp="1"/>
          </p:cNvSpPr>
          <p:nvPr>
            <p:ph idx="1"/>
          </p:nvPr>
        </p:nvSpPr>
        <p:spPr>
          <a:xfrm>
            <a:off x="676656" y="2011680"/>
            <a:ext cx="10753725" cy="1298190"/>
          </a:xfrm>
        </p:spPr>
        <p:txBody>
          <a:bodyPr>
            <a:normAutofit fontScale="92500" lnSpcReduction="10000"/>
          </a:bodyPr>
          <a:lstStyle/>
          <a:p>
            <a:pPr>
              <a:buFont typeface="Arial" panose="020B0604020202020204" pitchFamily="34" charset="0"/>
              <a:buChar char="•"/>
            </a:pPr>
            <a:r>
              <a:rPr lang="pt-BR" dirty="0" smtClean="0"/>
              <a:t> Observe que a </a:t>
            </a:r>
            <a:r>
              <a:rPr lang="pt-BR" i="1" dirty="0"/>
              <a:t>query</a:t>
            </a:r>
            <a:r>
              <a:rPr lang="pt-BR" dirty="0"/>
              <a:t> nomeada </a:t>
            </a:r>
            <a:r>
              <a:rPr lang="pt-BR" i="1" dirty="0" smtClean="0"/>
              <a:t>Categoria.QuantidadeItensSQL</a:t>
            </a:r>
            <a:r>
              <a:rPr lang="pt-BR" dirty="0" smtClean="0"/>
              <a:t> faz referência </a:t>
            </a:r>
            <a:r>
              <a:rPr lang="pt-BR" dirty="0"/>
              <a:t>à </a:t>
            </a:r>
            <a:r>
              <a:rPr lang="pt-BR" i="1" dirty="0" smtClean="0"/>
              <a:t>Categoria.QuantidadeItens</a:t>
            </a:r>
            <a:r>
              <a:rPr lang="pt-BR" dirty="0" smtClean="0"/>
              <a:t>.</a:t>
            </a:r>
          </a:p>
          <a:p>
            <a:pPr>
              <a:buFont typeface="Arial" panose="020B0604020202020204" pitchFamily="34" charset="0"/>
              <a:buChar char="•"/>
            </a:pPr>
            <a:r>
              <a:rPr lang="pt-BR" dirty="0" smtClean="0"/>
              <a:t>Mais abaixo, temos o código que executa a query. Observe que o 1º elemento do </a:t>
            </a:r>
            <a:r>
              <a:rPr lang="pt-BR" i="1" dirty="0" smtClean="0"/>
              <a:t>array </a:t>
            </a:r>
            <a:r>
              <a:rPr lang="pt-BR" dirty="0" smtClean="0"/>
              <a:t>é a instância de Categoria e, o 2º, a quantidade total de itens.</a:t>
            </a:r>
            <a:endParaRPr lang="pt-BR" dirty="0"/>
          </a:p>
        </p:txBody>
      </p:sp>
      <p:pic>
        <p:nvPicPr>
          <p:cNvPr id="9" name="Imagem 8"/>
          <p:cNvPicPr>
            <a:picLocks noChangeAspect="1"/>
          </p:cNvPicPr>
          <p:nvPr/>
        </p:nvPicPr>
        <p:blipFill>
          <a:blip r:embed="rId2"/>
          <a:stretch>
            <a:fillRect/>
          </a:stretch>
        </p:blipFill>
        <p:spPr>
          <a:xfrm>
            <a:off x="657224" y="5409529"/>
            <a:ext cx="6735249" cy="968106"/>
          </a:xfrm>
          <a:prstGeom prst="rect">
            <a:avLst/>
          </a:prstGeom>
        </p:spPr>
      </p:pic>
      <p:pic>
        <p:nvPicPr>
          <p:cNvPr id="4" name="Imagem 3"/>
          <p:cNvPicPr>
            <a:picLocks noChangeAspect="1"/>
          </p:cNvPicPr>
          <p:nvPr/>
        </p:nvPicPr>
        <p:blipFill>
          <a:blip r:embed="rId3"/>
          <a:stretch>
            <a:fillRect/>
          </a:stretch>
        </p:blipFill>
        <p:spPr>
          <a:xfrm>
            <a:off x="676656" y="3433141"/>
            <a:ext cx="10015794" cy="1860076"/>
          </a:xfrm>
          <a:prstGeom prst="rect">
            <a:avLst/>
          </a:prstGeom>
        </p:spPr>
      </p:pic>
    </p:spTree>
    <p:extLst>
      <p:ext uri="{BB962C8B-B14F-4D97-AF65-F5344CB8AC3E}">
        <p14:creationId xmlns:p14="http://schemas.microsoft.com/office/powerpoint/2010/main" val="403227204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Atualização e Exclusão</a:t>
            </a:r>
            <a:endParaRPr lang="pt-BR" dirty="0"/>
          </a:p>
        </p:txBody>
      </p:sp>
      <p:sp>
        <p:nvSpPr>
          <p:cNvPr id="3" name="Espaço Reservado para Conteúdo 2"/>
          <p:cNvSpPr>
            <a:spLocks noGrp="1"/>
          </p:cNvSpPr>
          <p:nvPr>
            <p:ph idx="1"/>
          </p:nvPr>
        </p:nvSpPr>
        <p:spPr>
          <a:xfrm>
            <a:off x="676656" y="2011679"/>
            <a:ext cx="10753725" cy="1774710"/>
          </a:xfrm>
        </p:spPr>
        <p:txBody>
          <a:bodyPr>
            <a:normAutofit lnSpcReduction="10000"/>
          </a:bodyPr>
          <a:lstStyle/>
          <a:p>
            <a:pPr>
              <a:buFont typeface="Arial" panose="020B0604020202020204" pitchFamily="34" charset="0"/>
              <a:buChar char="•"/>
            </a:pPr>
            <a:r>
              <a:rPr lang="pt-BR" dirty="0" smtClean="0"/>
              <a:t> Como já dissemos, é possível realizar atualizações e exclusões com JPQL. São úteis particularmente para a realização de atualizações/exclusões em massa.</a:t>
            </a:r>
          </a:p>
          <a:p>
            <a:pPr>
              <a:buFont typeface="Arial" panose="020B0604020202020204" pitchFamily="34" charset="0"/>
              <a:buChar char="•"/>
            </a:pPr>
            <a:r>
              <a:rPr lang="pt-BR" dirty="0"/>
              <a:t> </a:t>
            </a:r>
            <a:r>
              <a:rPr lang="pt-BR" dirty="0" smtClean="0"/>
              <a:t>Abaixo, temos um exemplo de UPDATE e um de DELETE</a:t>
            </a:r>
            <a:r>
              <a:rPr lang="pt-BR" dirty="0"/>
              <a:t>. Lembre-se de que é necessário iniciar a transação antes de </a:t>
            </a:r>
            <a:r>
              <a:rPr lang="pt-BR" dirty="0" smtClean="0"/>
              <a:t>executar o </a:t>
            </a:r>
            <a:r>
              <a:rPr lang="pt-BR" dirty="0"/>
              <a:t>DELETE ou UPDATE, bem como confirmar a transação após execução.</a:t>
            </a:r>
          </a:p>
        </p:txBody>
      </p:sp>
      <p:pic>
        <p:nvPicPr>
          <p:cNvPr id="7" name="Imagem 6"/>
          <p:cNvPicPr>
            <a:picLocks noChangeAspect="1"/>
          </p:cNvPicPr>
          <p:nvPr/>
        </p:nvPicPr>
        <p:blipFill>
          <a:blip r:embed="rId2"/>
          <a:stretch>
            <a:fillRect/>
          </a:stretch>
        </p:blipFill>
        <p:spPr>
          <a:xfrm>
            <a:off x="996925" y="3978970"/>
            <a:ext cx="10093372" cy="1880917"/>
          </a:xfrm>
          <a:prstGeom prst="rect">
            <a:avLst/>
          </a:prstGeom>
        </p:spPr>
      </p:pic>
    </p:spTree>
    <p:extLst>
      <p:ext uri="{BB962C8B-B14F-4D97-AF65-F5344CB8AC3E}">
        <p14:creationId xmlns:p14="http://schemas.microsoft.com/office/powerpoint/2010/main" val="194474157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Bean Validation</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API de </a:t>
            </a:r>
            <a:r>
              <a:rPr lang="en-US" i="1" dirty="0" smtClean="0"/>
              <a:t>Bean</a:t>
            </a:r>
            <a:r>
              <a:rPr lang="en-US" dirty="0" smtClean="0"/>
              <a:t> </a:t>
            </a:r>
            <a:r>
              <a:rPr lang="en-US" i="1" dirty="0" smtClean="0"/>
              <a:t>Validation</a:t>
            </a:r>
            <a:r>
              <a:rPr lang="en-US" dirty="0" smtClean="0"/>
              <a:t> </a:t>
            </a:r>
            <a:r>
              <a:rPr lang="pt-BR" dirty="0" smtClean="0"/>
              <a:t>fornece </a:t>
            </a:r>
            <a:r>
              <a:rPr lang="pt-BR" dirty="0"/>
              <a:t>uma facilidade para validar objetos em </a:t>
            </a:r>
            <a:r>
              <a:rPr lang="pt-BR" dirty="0" smtClean="0"/>
              <a:t>diferentes camadas </a:t>
            </a:r>
            <a:r>
              <a:rPr lang="pt-BR" dirty="0"/>
              <a:t>da aplicação</a:t>
            </a:r>
            <a:r>
              <a:rPr lang="pt-BR" dirty="0" smtClean="0"/>
              <a:t>. Tanto </a:t>
            </a:r>
            <a:r>
              <a:rPr lang="pt-BR" dirty="0"/>
              <a:t>JavaServer </a:t>
            </a:r>
            <a:r>
              <a:rPr lang="pt-BR" dirty="0" smtClean="0"/>
              <a:t>Faces quanto JPA possuem integração com </a:t>
            </a:r>
            <a:r>
              <a:rPr lang="pt-BR" i="1" dirty="0" smtClean="0"/>
              <a:t>bean </a:t>
            </a:r>
            <a:r>
              <a:rPr lang="en-US" i="1" dirty="0" smtClean="0"/>
              <a:t>validation</a:t>
            </a:r>
            <a:r>
              <a:rPr lang="pt-BR" i="1" dirty="0" smtClean="0"/>
              <a:t>.</a:t>
            </a:r>
          </a:p>
          <a:p>
            <a:pPr>
              <a:buFont typeface="Arial" panose="020B0604020202020204" pitchFamily="34" charset="0"/>
              <a:buChar char="•"/>
            </a:pPr>
            <a:r>
              <a:rPr lang="pt-BR" i="1" dirty="0" smtClean="0"/>
              <a:t> </a:t>
            </a:r>
            <a:r>
              <a:rPr lang="pt-BR" dirty="0"/>
              <a:t>Com </a:t>
            </a:r>
            <a:r>
              <a:rPr lang="en-US" i="1" dirty="0"/>
              <a:t>Bean</a:t>
            </a:r>
            <a:r>
              <a:rPr lang="en-US" dirty="0"/>
              <a:t> </a:t>
            </a:r>
            <a:r>
              <a:rPr lang="en-US" i="1" dirty="0" smtClean="0"/>
              <a:t>Validation</a:t>
            </a:r>
            <a:r>
              <a:rPr lang="pt-BR" dirty="0" smtClean="0"/>
              <a:t>, as </a:t>
            </a:r>
            <a:r>
              <a:rPr lang="pt-BR" dirty="0"/>
              <a:t>restrições ficam inseridas nas classes de negócio, em forma de anotações</a:t>
            </a:r>
            <a:r>
              <a:rPr lang="pt-BR" dirty="0" smtClean="0"/>
              <a:t>.</a:t>
            </a:r>
          </a:p>
          <a:p>
            <a:pPr>
              <a:buFont typeface="Arial" panose="020B0604020202020204" pitchFamily="34" charset="0"/>
              <a:buChar char="•"/>
            </a:pPr>
            <a:r>
              <a:rPr lang="pt-BR" dirty="0"/>
              <a:t> </a:t>
            </a:r>
            <a:r>
              <a:rPr lang="pt-BR" i="1" noProof="1" smtClean="0"/>
              <a:t>Bean Validation </a:t>
            </a:r>
            <a:r>
              <a:rPr lang="pt-BR" noProof="1" smtClean="0"/>
              <a:t>é uma especificação. As implementações podem adicionar restrições customizadas, além das fornecidas pela especificação. Usaremos o Hibernate Validator, que implementa </a:t>
            </a:r>
            <a:r>
              <a:rPr lang="pt-BR" i="1" noProof="1" smtClean="0"/>
              <a:t>Bean Validation</a:t>
            </a:r>
            <a:r>
              <a:rPr lang="pt-BR" noProof="1" smtClean="0"/>
              <a:t>.</a:t>
            </a:r>
            <a:endParaRPr lang="pt-BR" noProof="1"/>
          </a:p>
        </p:txBody>
      </p:sp>
    </p:spTree>
    <p:extLst>
      <p:ext uri="{BB962C8B-B14F-4D97-AF65-F5344CB8AC3E}">
        <p14:creationId xmlns:p14="http://schemas.microsoft.com/office/powerpoint/2010/main" val="1841438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Mapeando Objetos com JPA</a:t>
            </a:r>
            <a:endParaRPr lang="pt-BR" dirty="0"/>
          </a:p>
        </p:txBody>
      </p:sp>
      <p:sp>
        <p:nvSpPr>
          <p:cNvPr id="2" name="Subtítulo 1"/>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16922503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Bean Validation</a:t>
            </a:r>
            <a:endParaRPr lang="pt-BR" dirty="0"/>
          </a:p>
        </p:txBody>
      </p:sp>
      <p:sp>
        <p:nvSpPr>
          <p:cNvPr id="15" name="Espaço Reservado para Conteúdo 14"/>
          <p:cNvSpPr>
            <a:spLocks noGrp="1"/>
          </p:cNvSpPr>
          <p:nvPr>
            <p:ph sz="half" idx="4294967295"/>
          </p:nvPr>
        </p:nvSpPr>
        <p:spPr>
          <a:xfrm>
            <a:off x="657225" y="1998664"/>
            <a:ext cx="11534776" cy="821810"/>
          </a:xfrm>
        </p:spPr>
        <p:txBody>
          <a:bodyPr>
            <a:normAutofit lnSpcReduction="10000"/>
          </a:bodyPr>
          <a:lstStyle/>
          <a:p>
            <a:pPr>
              <a:buFont typeface="Arial" panose="020B0604020202020204" pitchFamily="34" charset="0"/>
              <a:buChar char="•"/>
            </a:pPr>
            <a:r>
              <a:rPr lang="pt-BR" dirty="0" smtClean="0"/>
              <a:t> Adicione a dependência do </a:t>
            </a:r>
            <a:r>
              <a:rPr lang="pt-BR" i="1" dirty="0" smtClean="0"/>
              <a:t>maven</a:t>
            </a:r>
            <a:r>
              <a:rPr lang="pt-BR" dirty="0" smtClean="0"/>
              <a:t> ao lado no projeto.</a:t>
            </a:r>
          </a:p>
          <a:p>
            <a:pPr>
              <a:buFont typeface="Arial" panose="020B0604020202020204" pitchFamily="34" charset="0"/>
              <a:buChar char="•"/>
            </a:pPr>
            <a:r>
              <a:rPr lang="pt-BR" dirty="0"/>
              <a:t> </a:t>
            </a:r>
            <a:r>
              <a:rPr lang="pt-BR" dirty="0" smtClean="0"/>
              <a:t>No caso, estamos usando o </a:t>
            </a:r>
            <a:r>
              <a:rPr lang="pt-BR" i="1" noProof="1" smtClean="0"/>
              <a:t>Hibernate Validator.</a:t>
            </a:r>
            <a:endParaRPr lang="pt-BR" i="1" noProof="1"/>
          </a:p>
        </p:txBody>
      </p:sp>
      <p:pic>
        <p:nvPicPr>
          <p:cNvPr id="4" name="Espaço Reservado para Conteúdo 3"/>
          <p:cNvPicPr>
            <a:picLocks noGrp="1" noChangeAspect="1"/>
          </p:cNvPicPr>
          <p:nvPr>
            <p:ph idx="1"/>
          </p:nvPr>
        </p:nvPicPr>
        <p:blipFill>
          <a:blip r:embed="rId2"/>
          <a:stretch>
            <a:fillRect/>
          </a:stretch>
        </p:blipFill>
        <p:spPr>
          <a:xfrm>
            <a:off x="3008184" y="2975021"/>
            <a:ext cx="5380077" cy="3696236"/>
          </a:xfrm>
          <a:prstGeom prst="rect">
            <a:avLst/>
          </a:prstGeom>
        </p:spPr>
      </p:pic>
    </p:spTree>
    <p:extLst>
      <p:ext uri="{BB962C8B-B14F-4D97-AF65-F5344CB8AC3E}">
        <p14:creationId xmlns:p14="http://schemas.microsoft.com/office/powerpoint/2010/main" val="38080698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Bean Validation</a:t>
            </a:r>
            <a:endParaRPr lang="pt-BR" dirty="0"/>
          </a:p>
        </p:txBody>
      </p:sp>
      <p:sp>
        <p:nvSpPr>
          <p:cNvPr id="5" name="Espaço Reservado para Texto 4"/>
          <p:cNvSpPr>
            <a:spLocks noGrp="1"/>
          </p:cNvSpPr>
          <p:nvPr>
            <p:ph type="body" sz="half" idx="2"/>
          </p:nvPr>
        </p:nvSpPr>
        <p:spPr/>
        <p:txBody>
          <a:bodyPr>
            <a:normAutofit/>
          </a:bodyPr>
          <a:lstStyle/>
          <a:p>
            <a:r>
              <a:rPr lang="pt-BR" sz="2000" noProof="1" smtClean="0"/>
              <a:t>Observe as anotações @NotNull, @NotBlank, @Size, @CreditCardNumber e @Future. Elas são restrições de </a:t>
            </a:r>
            <a:r>
              <a:rPr lang="pt-BR" sz="2000" i="1" noProof="1" smtClean="0"/>
              <a:t>bean validation </a:t>
            </a:r>
            <a:r>
              <a:rPr lang="pt-BR" sz="2000" noProof="1" smtClean="0"/>
              <a:t>ou de </a:t>
            </a:r>
            <a:r>
              <a:rPr lang="pt-BR" sz="2000" i="1" noProof="1" smtClean="0"/>
              <a:t>hibernate validation</a:t>
            </a:r>
            <a:r>
              <a:rPr lang="pt-BR" sz="2000" noProof="1" smtClean="0"/>
              <a:t>.</a:t>
            </a:r>
          </a:p>
        </p:txBody>
      </p:sp>
      <p:pic>
        <p:nvPicPr>
          <p:cNvPr id="4" name="Espaço Reservado para Conteúdo 3"/>
          <p:cNvPicPr>
            <a:picLocks noGrp="1" noChangeAspect="1"/>
          </p:cNvPicPr>
          <p:nvPr>
            <p:ph idx="1"/>
          </p:nvPr>
        </p:nvPicPr>
        <p:blipFill>
          <a:blip r:embed="rId2"/>
          <a:stretch>
            <a:fillRect/>
          </a:stretch>
        </p:blipFill>
        <p:spPr>
          <a:xfrm>
            <a:off x="386366" y="764250"/>
            <a:ext cx="6549560" cy="5428341"/>
          </a:xfrm>
          <a:prstGeom prst="rect">
            <a:avLst/>
          </a:prstGeom>
        </p:spPr>
      </p:pic>
    </p:spTree>
    <p:extLst>
      <p:ext uri="{BB962C8B-B14F-4D97-AF65-F5344CB8AC3E}">
        <p14:creationId xmlns:p14="http://schemas.microsoft.com/office/powerpoint/2010/main" val="28929387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657224" y="499533"/>
            <a:ext cx="10772775" cy="762597"/>
          </a:xfrm>
        </p:spPr>
        <p:txBody>
          <a:bodyPr>
            <a:normAutofit fontScale="90000"/>
          </a:bodyPr>
          <a:lstStyle/>
          <a:p>
            <a:r>
              <a:rPr lang="pt-BR" dirty="0" smtClean="0"/>
              <a:t>Bean Validation</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422892575"/>
              </p:ext>
            </p:extLst>
          </p:nvPr>
        </p:nvGraphicFramePr>
        <p:xfrm>
          <a:off x="657224" y="1521966"/>
          <a:ext cx="10753726" cy="44043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Restrição</a:t>
                      </a:r>
                      <a:endParaRPr lang="pt-BR" dirty="0"/>
                    </a:p>
                  </a:txBody>
                  <a:tcPr/>
                </a:tc>
                <a:tc>
                  <a:txBody>
                    <a:bodyPr/>
                    <a:lstStyle/>
                    <a:p>
                      <a:r>
                        <a:rPr lang="pt-BR" dirty="0" smtClean="0"/>
                        <a:t>Descrição</a:t>
                      </a:r>
                      <a:endParaRPr lang="pt-BR" dirty="0"/>
                    </a:p>
                  </a:txBody>
                  <a:tcPr/>
                </a:tc>
              </a:tr>
              <a:tr h="370840">
                <a:tc>
                  <a:txBody>
                    <a:bodyPr/>
                    <a:lstStyle/>
                    <a:p>
                      <a:r>
                        <a:rPr lang="pt-BR" sz="1800" noProof="1" smtClean="0"/>
                        <a:t>@NotNull</a:t>
                      </a:r>
                      <a:endParaRPr lang="pt-BR" dirty="0"/>
                    </a:p>
                  </a:txBody>
                  <a:tcPr/>
                </a:tc>
                <a:tc>
                  <a:txBody>
                    <a:bodyPr/>
                    <a:lstStyle/>
                    <a:p>
                      <a:r>
                        <a:rPr lang="pt-BR" dirty="0" smtClean="0"/>
                        <a:t>O valor da propriedade não pode ser </a:t>
                      </a:r>
                      <a:r>
                        <a:rPr lang="pt-BR" i="1" dirty="0" smtClean="0"/>
                        <a:t>null</a:t>
                      </a:r>
                      <a:r>
                        <a:rPr lang="pt-BR" dirty="0" smtClean="0"/>
                        <a:t>.</a:t>
                      </a:r>
                      <a:endParaRPr lang="pt-BR" dirty="0"/>
                    </a:p>
                  </a:txBody>
                  <a:tcPr/>
                </a:tc>
              </a:tr>
              <a:tr h="370840">
                <a:tc>
                  <a:txBody>
                    <a:bodyPr/>
                    <a:lstStyle/>
                    <a:p>
                      <a:r>
                        <a:rPr lang="pt-BR" sz="1800" noProof="1" smtClean="0"/>
                        <a:t>@NotBlank</a:t>
                      </a:r>
                      <a:endParaRPr lang="pt-BR" dirty="0"/>
                    </a:p>
                  </a:txBody>
                  <a:tcPr/>
                </a:tc>
                <a:tc>
                  <a:txBody>
                    <a:bodyPr/>
                    <a:lstStyle/>
                    <a:p>
                      <a:r>
                        <a:rPr lang="pt-BR" dirty="0" smtClean="0"/>
                        <a:t>O </a:t>
                      </a:r>
                      <a:r>
                        <a:rPr lang="pt-BR" i="1" dirty="0" smtClean="0"/>
                        <a:t>string</a:t>
                      </a:r>
                      <a:r>
                        <a:rPr lang="pt-BR" dirty="0" smtClean="0"/>
                        <a:t> não pode ser </a:t>
                      </a:r>
                      <a:r>
                        <a:rPr lang="pt-BR" i="1" dirty="0" smtClean="0"/>
                        <a:t>null</a:t>
                      </a:r>
                      <a:r>
                        <a:rPr lang="pt-BR" i="0" dirty="0" smtClean="0"/>
                        <a:t> nem vazio. Espaços em branco </a:t>
                      </a:r>
                      <a:r>
                        <a:rPr lang="pt-BR" i="0" baseline="0" dirty="0" smtClean="0"/>
                        <a:t>são ignorados (</a:t>
                      </a:r>
                      <a:r>
                        <a:rPr lang="pt-BR" i="1" baseline="0" dirty="0" smtClean="0"/>
                        <a:t>strings </a:t>
                      </a:r>
                      <a:r>
                        <a:rPr lang="pt-BR" i="0" baseline="0" dirty="0" smtClean="0"/>
                        <a:t>como “   “ não são válidos). 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dirty="0" smtClean="0"/>
                        <a:t>@Size</a:t>
                      </a:r>
                      <a:endParaRPr lang="pt-BR" dirty="0"/>
                    </a:p>
                  </a:txBody>
                  <a:tcPr/>
                </a:tc>
                <a:tc>
                  <a:txBody>
                    <a:bodyPr/>
                    <a:lstStyle/>
                    <a:p>
                      <a:r>
                        <a:rPr lang="pt-BR" dirty="0" smtClean="0"/>
                        <a:t>O tamanho do valor da propriedade deve estar entre os limites configurados. Funciona com </a:t>
                      </a:r>
                      <a:r>
                        <a:rPr lang="pt-BR" i="1" dirty="0" smtClean="0"/>
                        <a:t>string</a:t>
                      </a:r>
                      <a:r>
                        <a:rPr lang="pt-BR" dirty="0" smtClean="0"/>
                        <a:t>, coleção, mapa e </a:t>
                      </a:r>
                      <a:r>
                        <a:rPr lang="pt-BR" i="1" dirty="0" smtClean="0"/>
                        <a:t>array</a:t>
                      </a:r>
                      <a:r>
                        <a:rPr lang="pt-BR" dirty="0" smtClean="0"/>
                        <a:t> .</a:t>
                      </a:r>
                      <a:endParaRPr lang="pt-BR" dirty="0"/>
                    </a:p>
                  </a:txBody>
                  <a:tcPr/>
                </a:tc>
              </a:tr>
              <a:tr h="370840">
                <a:tc>
                  <a:txBody>
                    <a:bodyPr/>
                    <a:lstStyle/>
                    <a:p>
                      <a:r>
                        <a:rPr lang="pt-BR" sz="1800" noProof="1" smtClean="0"/>
                        <a:t>@CreditCardNumber </a:t>
                      </a:r>
                      <a:endParaRPr lang="pt-BR" dirty="0"/>
                    </a:p>
                  </a:txBody>
                  <a:tcPr/>
                </a:tc>
                <a:tc>
                  <a:txBody>
                    <a:bodyPr/>
                    <a:lstStyle/>
                    <a:p>
                      <a:r>
                        <a:rPr lang="pt-BR" dirty="0" smtClean="0"/>
                        <a:t>Utiliza o algoritmo </a:t>
                      </a:r>
                      <a:r>
                        <a:rPr lang="pt-BR" sz="1800" b="0" i="1" kern="1200" dirty="0" smtClean="0">
                          <a:solidFill>
                            <a:schemeClr val="dk1"/>
                          </a:solidFill>
                          <a:effectLst/>
                          <a:latin typeface="+mn-lt"/>
                          <a:ea typeface="+mn-ea"/>
                          <a:cs typeface="+mn-cs"/>
                        </a:rPr>
                        <a:t>Luhn</a:t>
                      </a:r>
                      <a:r>
                        <a:rPr lang="pt-BR" dirty="0" smtClean="0"/>
                        <a:t> (</a:t>
                      </a:r>
                      <a:r>
                        <a:rPr lang="pt-BR" dirty="0" smtClean="0">
                          <a:hlinkClick r:id="rId2"/>
                        </a:rPr>
                        <a:t>http://en.wikipedia.org/wiki/Luhn_algorithm</a:t>
                      </a:r>
                      <a:r>
                        <a:rPr lang="pt-BR" dirty="0" smtClean="0"/>
                        <a:t>) para validar um nº</a:t>
                      </a:r>
                      <a:r>
                        <a:rPr lang="pt-BR" baseline="0" dirty="0" smtClean="0"/>
                        <a:t> de cartão de crédito.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sz="1800" noProof="1" smtClean="0"/>
                        <a:t>@Future</a:t>
                      </a:r>
                      <a:endParaRPr lang="pt-BR" dirty="0"/>
                    </a:p>
                  </a:txBody>
                  <a:tcPr/>
                </a:tc>
                <a:tc>
                  <a:txBody>
                    <a:bodyPr/>
                    <a:lstStyle/>
                    <a:p>
                      <a:r>
                        <a:rPr lang="pt-BR" dirty="0" smtClean="0"/>
                        <a:t>A data precisa ser futura.</a:t>
                      </a:r>
                      <a:endParaRPr lang="pt-BR" dirty="0"/>
                    </a:p>
                  </a:txBody>
                  <a:tcPr/>
                </a:tc>
              </a:tr>
            </a:tbl>
          </a:graphicData>
        </a:graphic>
      </p:graphicFrame>
    </p:spTree>
    <p:extLst>
      <p:ext uri="{BB962C8B-B14F-4D97-AF65-F5344CB8AC3E}">
        <p14:creationId xmlns:p14="http://schemas.microsoft.com/office/powerpoint/2010/main" val="28129699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856113" y="1687132"/>
            <a:ext cx="3788571" cy="775390"/>
          </a:xfrm>
        </p:spPr>
        <p:txBody>
          <a:bodyPr/>
          <a:lstStyle/>
          <a:p>
            <a:r>
              <a:rPr lang="en-US" dirty="0"/>
              <a:t>Bean Validation</a:t>
            </a:r>
            <a:endParaRPr lang="pt-BR" dirty="0"/>
          </a:p>
        </p:txBody>
      </p:sp>
      <p:sp>
        <p:nvSpPr>
          <p:cNvPr id="6" name="Espaço Reservado para Texto 5"/>
          <p:cNvSpPr>
            <a:spLocks noGrp="1"/>
          </p:cNvSpPr>
          <p:nvPr>
            <p:ph type="body" sz="half" idx="2"/>
          </p:nvPr>
        </p:nvSpPr>
        <p:spPr>
          <a:xfrm>
            <a:off x="7856113" y="2511813"/>
            <a:ext cx="4108360" cy="3682925"/>
          </a:xfrm>
        </p:spPr>
        <p:txBody>
          <a:bodyPr>
            <a:normAutofit/>
          </a:bodyPr>
          <a:lstStyle/>
          <a:p>
            <a:r>
              <a:rPr lang="pt-BR" sz="2000" noProof="1" smtClean="0"/>
              <a:t>Observe as anotações @CPF e @Pattern.</a:t>
            </a:r>
          </a:p>
          <a:p>
            <a:r>
              <a:rPr lang="pt-BR" sz="2000" noProof="1" smtClean="0"/>
              <a:t>Tanto o primeiro, quanto o último nome têm o seguinte padrão: uma letra maiúscula, e pelo menos uma minúscula.</a:t>
            </a:r>
          </a:p>
          <a:p>
            <a:r>
              <a:rPr lang="pt-BR" sz="2000" noProof="1" smtClean="0"/>
              <a:t>Para mais informações sobre Pattern, visite a seguinte página: </a:t>
            </a:r>
            <a:r>
              <a:rPr lang="pt-BR" sz="2000" noProof="1" smtClean="0">
                <a:hlinkClick r:id="rId2"/>
              </a:rPr>
              <a:t>http://docs.oracle.com/javase/7/docs/api/java/util/regex/Pattern.html</a:t>
            </a:r>
            <a:endParaRPr lang="pt-BR" sz="2000" noProof="1"/>
          </a:p>
        </p:txBody>
      </p:sp>
      <p:pic>
        <p:nvPicPr>
          <p:cNvPr id="8" name="Espaço Reservado para Conteúdo 7"/>
          <p:cNvPicPr>
            <a:picLocks noGrp="1" noChangeAspect="1"/>
          </p:cNvPicPr>
          <p:nvPr>
            <p:ph idx="1"/>
          </p:nvPr>
        </p:nvPicPr>
        <p:blipFill>
          <a:blip r:embed="rId3"/>
          <a:stretch>
            <a:fillRect/>
          </a:stretch>
        </p:blipFill>
        <p:spPr>
          <a:xfrm>
            <a:off x="0" y="888642"/>
            <a:ext cx="7526142" cy="4919730"/>
          </a:xfrm>
          <a:prstGeom prst="rect">
            <a:avLst/>
          </a:prstGeom>
        </p:spPr>
      </p:pic>
    </p:spTree>
    <p:extLst>
      <p:ext uri="{BB962C8B-B14F-4D97-AF65-F5344CB8AC3E}">
        <p14:creationId xmlns:p14="http://schemas.microsoft.com/office/powerpoint/2010/main" val="34615221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933386" y="542282"/>
            <a:ext cx="3711298" cy="1144850"/>
          </a:xfrm>
        </p:spPr>
        <p:txBody>
          <a:bodyPr/>
          <a:lstStyle/>
          <a:p>
            <a:r>
              <a:rPr lang="en-US" dirty="0"/>
              <a:t>Bean Validation</a:t>
            </a:r>
            <a:endParaRPr lang="pt-BR" dirty="0"/>
          </a:p>
        </p:txBody>
      </p:sp>
      <p:sp>
        <p:nvSpPr>
          <p:cNvPr id="4" name="Espaço Reservado para Texto 3"/>
          <p:cNvSpPr>
            <a:spLocks noGrp="1"/>
          </p:cNvSpPr>
          <p:nvPr>
            <p:ph type="body" sz="half" idx="2"/>
          </p:nvPr>
        </p:nvSpPr>
        <p:spPr>
          <a:xfrm>
            <a:off x="7933386" y="1815921"/>
            <a:ext cx="3741116" cy="4675031"/>
          </a:xfrm>
        </p:spPr>
        <p:txBody>
          <a:bodyPr>
            <a:normAutofit/>
          </a:bodyPr>
          <a:lstStyle/>
          <a:p>
            <a:r>
              <a:rPr lang="pt-BR" sz="2000" noProof="1"/>
              <a:t>Observe as </a:t>
            </a:r>
            <a:r>
              <a:rPr lang="pt-BR" sz="2000" noProof="1" smtClean="0"/>
              <a:t>anotações @Email e @Past.</a:t>
            </a:r>
          </a:p>
          <a:p>
            <a:r>
              <a:rPr lang="pt-BR" sz="2000" noProof="1" smtClean="0"/>
              <a:t>Observe, ainda, a expressão regular da senha, que deve possuir, pelo menos, em qualquer ordem: um dígito, uma letra minúscula, uma letra maiúscula e um sinal de pontuação.  Além disso, a senha deve possuir entre 6 e 20 caracteres.</a:t>
            </a:r>
            <a:endParaRPr lang="pt-BR" sz="2000" dirty="0"/>
          </a:p>
        </p:txBody>
      </p:sp>
      <p:pic>
        <p:nvPicPr>
          <p:cNvPr id="5" name="Espaço Reservado para Conteúdo 4"/>
          <p:cNvPicPr>
            <a:picLocks noGrp="1" noChangeAspect="1"/>
          </p:cNvPicPr>
          <p:nvPr>
            <p:ph idx="1"/>
          </p:nvPr>
        </p:nvPicPr>
        <p:blipFill>
          <a:blip r:embed="rId2"/>
          <a:stretch>
            <a:fillRect/>
          </a:stretch>
        </p:blipFill>
        <p:spPr>
          <a:xfrm>
            <a:off x="0" y="1403799"/>
            <a:ext cx="7568967" cy="4005328"/>
          </a:xfrm>
          <a:prstGeom prst="rect">
            <a:avLst/>
          </a:prstGeom>
        </p:spPr>
      </p:pic>
    </p:spTree>
    <p:extLst>
      <p:ext uri="{BB962C8B-B14F-4D97-AF65-F5344CB8AC3E}">
        <p14:creationId xmlns:p14="http://schemas.microsoft.com/office/powerpoint/2010/main" val="135988159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657224" y="782868"/>
            <a:ext cx="10772775" cy="762597"/>
          </a:xfrm>
        </p:spPr>
        <p:txBody>
          <a:bodyPr>
            <a:normAutofit fontScale="90000"/>
          </a:bodyPr>
          <a:lstStyle/>
          <a:p>
            <a:r>
              <a:rPr lang="pt-BR" dirty="0" smtClean="0"/>
              <a:t>Bean Validation</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030834526"/>
              </p:ext>
            </p:extLst>
          </p:nvPr>
        </p:nvGraphicFramePr>
        <p:xfrm>
          <a:off x="676273" y="2126659"/>
          <a:ext cx="10753726" cy="26619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Restrição</a:t>
                      </a:r>
                      <a:endParaRPr lang="pt-BR" dirty="0"/>
                    </a:p>
                  </a:txBody>
                  <a:tcPr/>
                </a:tc>
                <a:tc>
                  <a:txBody>
                    <a:bodyPr/>
                    <a:lstStyle/>
                    <a:p>
                      <a:r>
                        <a:rPr lang="pt-BR" dirty="0" smtClean="0"/>
                        <a:t>Descrição</a:t>
                      </a:r>
                      <a:endParaRPr lang="pt-BR" dirty="0"/>
                    </a:p>
                  </a:txBody>
                  <a:tcPr/>
                </a:tc>
              </a:tr>
              <a:tr h="370840">
                <a:tc>
                  <a:txBody>
                    <a:bodyPr/>
                    <a:lstStyle/>
                    <a:p>
                      <a:r>
                        <a:rPr lang="pt-BR" sz="1800" noProof="1" smtClean="0"/>
                        <a:t>@CPF </a:t>
                      </a:r>
                      <a:endParaRPr lang="pt-BR" dirty="0"/>
                    </a:p>
                  </a:txBody>
                  <a:tcPr/>
                </a:tc>
                <a:tc>
                  <a:txBody>
                    <a:bodyPr/>
                    <a:lstStyle/>
                    <a:p>
                      <a:r>
                        <a:rPr lang="pt-BR" dirty="0" smtClean="0"/>
                        <a:t>Valida um CPF.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sz="1800" noProof="1" smtClean="0"/>
                        <a:t>@Pattern</a:t>
                      </a:r>
                      <a:endParaRPr lang="pt-BR" dirty="0"/>
                    </a:p>
                  </a:txBody>
                  <a:tcPr/>
                </a:tc>
                <a:tc>
                  <a:txBody>
                    <a:bodyPr/>
                    <a:lstStyle/>
                    <a:p>
                      <a:r>
                        <a:rPr lang="pt-BR" dirty="0" smtClean="0"/>
                        <a:t>A implementação de </a:t>
                      </a:r>
                      <a:r>
                        <a:rPr lang="pt-BR" i="1" dirty="0" smtClean="0"/>
                        <a:t>CharSequence</a:t>
                      </a:r>
                      <a:r>
                        <a:rPr lang="pt-BR" dirty="0" smtClean="0"/>
                        <a:t> anotada deve coincidir com a expressão regular especificada.</a:t>
                      </a:r>
                      <a:endParaRPr lang="pt-BR" dirty="0"/>
                    </a:p>
                  </a:txBody>
                  <a:tcPr/>
                </a:tc>
              </a:tr>
              <a:tr h="370840">
                <a:tc>
                  <a:txBody>
                    <a:bodyPr/>
                    <a:lstStyle/>
                    <a:p>
                      <a:r>
                        <a:rPr lang="pt-BR" sz="1800" noProof="1" smtClean="0"/>
                        <a:t>@Email</a:t>
                      </a:r>
                      <a:endParaRPr lang="pt-BR" dirty="0"/>
                    </a:p>
                  </a:txBody>
                  <a:tcPr/>
                </a:tc>
                <a:tc>
                  <a:txBody>
                    <a:bodyPr/>
                    <a:lstStyle/>
                    <a:p>
                      <a:r>
                        <a:rPr lang="pt-BR" dirty="0" smtClean="0"/>
                        <a:t>Valida um e-mail.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dirty="0" smtClean="0"/>
                        <a:t>@Past</a:t>
                      </a:r>
                      <a:endParaRPr lang="pt-BR" dirty="0"/>
                    </a:p>
                  </a:txBody>
                  <a:tcPr/>
                </a:tc>
                <a:tc>
                  <a:txBody>
                    <a:bodyPr/>
                    <a:lstStyle/>
                    <a:p>
                      <a:r>
                        <a:rPr lang="pt-BR" dirty="0" smtClean="0"/>
                        <a:t>A data precisa ser do</a:t>
                      </a:r>
                      <a:r>
                        <a:rPr lang="pt-BR" baseline="0" dirty="0" smtClean="0"/>
                        <a:t> passado.</a:t>
                      </a:r>
                      <a:endParaRPr lang="pt-BR" dirty="0"/>
                    </a:p>
                  </a:txBody>
                  <a:tcPr/>
                </a:tc>
              </a:tr>
            </a:tbl>
          </a:graphicData>
        </a:graphic>
      </p:graphicFrame>
    </p:spTree>
    <p:extLst>
      <p:ext uri="{BB962C8B-B14F-4D97-AF65-F5344CB8AC3E}">
        <p14:creationId xmlns:p14="http://schemas.microsoft.com/office/powerpoint/2010/main" val="25345196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Bean Validation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noProof="1" smtClean="0"/>
              <a:t>Existem diversas outras anotações </a:t>
            </a:r>
            <a:r>
              <a:rPr lang="pt-BR" i="1" noProof="1" smtClean="0"/>
              <a:t>Bean Validation </a:t>
            </a:r>
            <a:r>
              <a:rPr lang="pt-BR" noProof="1" smtClean="0"/>
              <a:t>e também do </a:t>
            </a:r>
            <a:r>
              <a:rPr lang="pt-BR" i="1" noProof="1" smtClean="0"/>
              <a:t>Hibernate Validator</a:t>
            </a:r>
            <a:r>
              <a:rPr lang="pt-BR" noProof="1" smtClean="0"/>
              <a:t>. Você pode encontrá-las nos pacotes </a:t>
            </a:r>
            <a:r>
              <a:rPr lang="pt-BR" i="1" noProof="1" smtClean="0"/>
              <a:t>javax.validation.constraints </a:t>
            </a:r>
            <a:r>
              <a:rPr lang="pt-BR" noProof="1" smtClean="0"/>
              <a:t>(</a:t>
            </a:r>
            <a:r>
              <a:rPr lang="pt-BR" i="1" noProof="1" smtClean="0">
                <a:hlinkClick r:id="rId2"/>
              </a:rPr>
              <a:t>https://docs.oracle.com/javaee/7/api/javax/validation/constraints/package-summary.html</a:t>
            </a:r>
            <a:r>
              <a:rPr lang="pt-BR" noProof="1" smtClean="0"/>
              <a:t>) e </a:t>
            </a:r>
            <a:r>
              <a:rPr lang="pt-BR" i="1" noProof="1" smtClean="0"/>
              <a:t>org.hibernate.validator.constraints </a:t>
            </a:r>
            <a:r>
              <a:rPr lang="pt-BR" noProof="1" smtClean="0"/>
              <a:t>(</a:t>
            </a:r>
            <a:r>
              <a:rPr lang="pt-BR" i="1" noProof="1" smtClean="0">
                <a:hlinkClick r:id="rId3"/>
              </a:rPr>
              <a:t>https://docs.jboss.org/hibernate/validator/5.1/api/index.html</a:t>
            </a:r>
            <a:r>
              <a:rPr lang="pt-BR" noProof="1" smtClean="0"/>
              <a:t>).</a:t>
            </a:r>
          </a:p>
          <a:p>
            <a:pPr>
              <a:buFont typeface="Arial" panose="020B0604020202020204" pitchFamily="34" charset="0"/>
              <a:buChar char="•"/>
            </a:pPr>
            <a:r>
              <a:rPr lang="pt-BR" noProof="1"/>
              <a:t> </a:t>
            </a:r>
            <a:r>
              <a:rPr lang="pt-BR" noProof="1" smtClean="0"/>
              <a:t>Para acessar os exemplos criados, acesse: </a:t>
            </a:r>
            <a:r>
              <a:rPr lang="pt-BR" noProof="1" smtClean="0">
                <a:hlinkClick r:id="rId4"/>
              </a:rPr>
              <a:t>http://software-corporativo.googlecode.com/svn/trunk/exemplo_12_bean_validation</a:t>
            </a:r>
            <a:endParaRPr lang="pt-BR" noProof="1" smtClean="0"/>
          </a:p>
          <a:p>
            <a:pPr marL="0" indent="0">
              <a:buNone/>
            </a:pPr>
            <a:endParaRPr lang="pt-BR" noProof="1"/>
          </a:p>
        </p:txBody>
      </p:sp>
    </p:spTree>
    <p:extLst>
      <p:ext uri="{BB962C8B-B14F-4D97-AF65-F5344CB8AC3E}">
        <p14:creationId xmlns:p14="http://schemas.microsoft.com/office/powerpoint/2010/main" val="12751136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345" y="229077"/>
            <a:ext cx="10772775" cy="698202"/>
          </a:xfrm>
        </p:spPr>
        <p:txBody>
          <a:bodyPr>
            <a:normAutofit fontScale="90000"/>
          </a:bodyPr>
          <a:lstStyle/>
          <a:p>
            <a:r>
              <a:rPr lang="pt-BR" i="1" dirty="0" smtClean="0"/>
              <a:t>ValidationMessages_pt_BR.properties</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178292" y="1249251"/>
            <a:ext cx="11903542" cy="5125792"/>
          </a:xfrm>
          <a:prstGeom prst="rect">
            <a:avLst/>
          </a:prstGeom>
        </p:spPr>
      </p:pic>
    </p:spTree>
    <p:extLst>
      <p:ext uri="{BB962C8B-B14F-4D97-AF65-F5344CB8AC3E}">
        <p14:creationId xmlns:p14="http://schemas.microsoft.com/office/powerpoint/2010/main" val="38541598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345" y="229077"/>
            <a:ext cx="10772775" cy="698202"/>
          </a:xfrm>
        </p:spPr>
        <p:txBody>
          <a:bodyPr>
            <a:normAutofit fontScale="90000"/>
          </a:bodyPr>
          <a:lstStyle/>
          <a:p>
            <a:r>
              <a:rPr lang="pt-BR" i="1" dirty="0" smtClean="0"/>
              <a:t>ValidationMessages_pt_BR.properties</a:t>
            </a:r>
            <a:endParaRPr lang="pt-BR" i="1" dirty="0"/>
          </a:p>
        </p:txBody>
      </p:sp>
      <p:pic>
        <p:nvPicPr>
          <p:cNvPr id="5" name="Espaço Reservado para Conteúdo 4"/>
          <p:cNvPicPr>
            <a:picLocks noGrp="1" noChangeAspect="1"/>
          </p:cNvPicPr>
          <p:nvPr>
            <p:ph idx="1"/>
          </p:nvPr>
        </p:nvPicPr>
        <p:blipFill>
          <a:blip r:embed="rId2"/>
          <a:stretch>
            <a:fillRect/>
          </a:stretch>
        </p:blipFill>
        <p:spPr>
          <a:xfrm>
            <a:off x="0" y="2575773"/>
            <a:ext cx="12222068" cy="940159"/>
          </a:xfrm>
          <a:prstGeom prst="rect">
            <a:avLst/>
          </a:prstGeom>
        </p:spPr>
      </p:pic>
    </p:spTree>
    <p:extLst>
      <p:ext uri="{BB962C8B-B14F-4D97-AF65-F5344CB8AC3E}">
        <p14:creationId xmlns:p14="http://schemas.microsoft.com/office/powerpoint/2010/main" val="31023873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Criando Uma Nova Restrição</a:t>
            </a:r>
            <a:endParaRPr lang="pt-BR" dirty="0"/>
          </a:p>
        </p:txBody>
      </p:sp>
      <p:sp>
        <p:nvSpPr>
          <p:cNvPr id="2" name="Espaço Reservado para Conteúdo 1"/>
          <p:cNvSpPr>
            <a:spLocks noGrp="1"/>
          </p:cNvSpPr>
          <p:nvPr>
            <p:ph sz="half" idx="1"/>
          </p:nvPr>
        </p:nvSpPr>
        <p:spPr/>
        <p:txBody>
          <a:bodyPr/>
          <a:lstStyle/>
          <a:p>
            <a:pPr>
              <a:buFont typeface="Arial" panose="020B0604020202020204" pitchFamily="34" charset="0"/>
              <a:buChar char="•"/>
            </a:pPr>
            <a:r>
              <a:rPr lang="pt-BR" dirty="0" smtClean="0"/>
              <a:t> Suponha que precisemos criar uma validação específica para um determinado atributo.</a:t>
            </a:r>
          </a:p>
          <a:p>
            <a:pPr>
              <a:buFont typeface="Arial" panose="020B0604020202020204" pitchFamily="34" charset="0"/>
              <a:buChar char="•"/>
            </a:pPr>
            <a:r>
              <a:rPr lang="pt-BR" dirty="0"/>
              <a:t> </a:t>
            </a:r>
            <a:r>
              <a:rPr lang="pt-BR" dirty="0" smtClean="0"/>
              <a:t>Por exemplo, sabemos que as siglas dos estados do Brasil são apenas 27 e queremos validar os valores do atributo estado.</a:t>
            </a:r>
            <a:endParaRPr lang="pt-BR" dirty="0"/>
          </a:p>
        </p:txBody>
      </p:sp>
      <p:pic>
        <p:nvPicPr>
          <p:cNvPr id="4" name="Espaço Reservado para Conteúdo 3"/>
          <p:cNvPicPr>
            <a:picLocks noGrp="1" noChangeAspect="1"/>
          </p:cNvPicPr>
          <p:nvPr>
            <p:ph sz="half" idx="2"/>
          </p:nvPr>
        </p:nvPicPr>
        <p:blipFill>
          <a:blip r:embed="rId2"/>
          <a:stretch>
            <a:fillRect/>
          </a:stretch>
        </p:blipFill>
        <p:spPr>
          <a:xfrm>
            <a:off x="6352516" y="2884868"/>
            <a:ext cx="3718763" cy="1230267"/>
          </a:xfrm>
          <a:prstGeom prst="rect">
            <a:avLst/>
          </a:prstGeom>
        </p:spPr>
      </p:pic>
    </p:spTree>
    <p:extLst>
      <p:ext uri="{BB962C8B-B14F-4D97-AF65-F5344CB8AC3E}">
        <p14:creationId xmlns:p14="http://schemas.microsoft.com/office/powerpoint/2010/main" val="4115537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Objetos com 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Nesta aula, vamos aprender a utilizar JPA para mapear objetos através de vários exemplos.</a:t>
            </a:r>
          </a:p>
          <a:p>
            <a:pPr>
              <a:buFont typeface="Arial" panose="020B0604020202020204" pitchFamily="34" charset="0"/>
              <a:buChar char="•"/>
            </a:pPr>
            <a:r>
              <a:rPr lang="pt-BR" dirty="0"/>
              <a:t> </a:t>
            </a:r>
            <a:r>
              <a:rPr lang="pt-BR" dirty="0" smtClean="0"/>
              <a:t>Comentaremos os exemplos para que fique claro como fazer os diferentes mapeamentos.</a:t>
            </a:r>
            <a:endParaRPr lang="pt-BR" dirty="0"/>
          </a:p>
        </p:txBody>
      </p:sp>
    </p:spTree>
    <p:extLst>
      <p:ext uri="{BB962C8B-B14F-4D97-AF65-F5344CB8AC3E}">
        <p14:creationId xmlns:p14="http://schemas.microsoft.com/office/powerpoint/2010/main" val="378233549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Criando Uma Nova Restrição</a:t>
            </a:r>
          </a:p>
        </p:txBody>
      </p:sp>
      <p:pic>
        <p:nvPicPr>
          <p:cNvPr id="5" name="Espaço Reservado para Conteúdo 4"/>
          <p:cNvPicPr>
            <a:picLocks noGrp="1" noChangeAspect="1"/>
          </p:cNvPicPr>
          <p:nvPr>
            <p:ph idx="1"/>
          </p:nvPr>
        </p:nvPicPr>
        <p:blipFill>
          <a:blip r:embed="rId2"/>
          <a:stretch>
            <a:fillRect/>
          </a:stretch>
        </p:blipFill>
        <p:spPr>
          <a:xfrm>
            <a:off x="1540888" y="2459865"/>
            <a:ext cx="8301427" cy="2640169"/>
          </a:xfrm>
          <a:prstGeom prst="rect">
            <a:avLst/>
          </a:prstGeom>
        </p:spPr>
      </p:pic>
    </p:spTree>
    <p:extLst>
      <p:ext uri="{BB962C8B-B14F-4D97-AF65-F5344CB8AC3E}">
        <p14:creationId xmlns:p14="http://schemas.microsoft.com/office/powerpoint/2010/main" val="1430515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Criando Uma Nova Restrição</a:t>
            </a:r>
          </a:p>
        </p:txBody>
      </p:sp>
      <p:pic>
        <p:nvPicPr>
          <p:cNvPr id="7" name="Espaço Reservado para Conteúdo 6"/>
          <p:cNvPicPr>
            <a:picLocks noGrp="1" noChangeAspect="1"/>
          </p:cNvPicPr>
          <p:nvPr>
            <p:ph idx="1"/>
          </p:nvPr>
        </p:nvPicPr>
        <p:blipFill>
          <a:blip r:embed="rId2"/>
          <a:stretch>
            <a:fillRect/>
          </a:stretch>
        </p:blipFill>
        <p:spPr>
          <a:xfrm>
            <a:off x="1383137" y="2401184"/>
            <a:ext cx="8794714" cy="2853396"/>
          </a:xfrm>
          <a:prstGeom prst="rect">
            <a:avLst/>
          </a:prstGeom>
        </p:spPr>
      </p:pic>
    </p:spTree>
    <p:extLst>
      <p:ext uri="{BB962C8B-B14F-4D97-AF65-F5344CB8AC3E}">
        <p14:creationId xmlns:p14="http://schemas.microsoft.com/office/powerpoint/2010/main" val="46894785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sz="half" idx="1"/>
          </p:nvPr>
        </p:nvSpPr>
        <p:spPr/>
        <p:txBody>
          <a:bodyPr/>
          <a:lstStyle/>
          <a:p>
            <a:endParaRPr lang="pt-BR"/>
          </a:p>
        </p:txBody>
      </p:sp>
      <p:sp>
        <p:nvSpPr>
          <p:cNvPr id="4" name="Espaço Reservado para Conteúdo 3"/>
          <p:cNvSpPr>
            <a:spLocks noGrp="1"/>
          </p:cNvSpPr>
          <p:nvPr>
            <p:ph sz="half" idx="2"/>
          </p:nvPr>
        </p:nvSpPr>
        <p:spPr/>
        <p:txBody>
          <a:bodyPr/>
          <a:lstStyle/>
          <a:p>
            <a:endParaRPr lang="pt-BR"/>
          </a:p>
        </p:txBody>
      </p:sp>
    </p:spTree>
    <p:extLst>
      <p:ext uri="{BB962C8B-B14F-4D97-AF65-F5344CB8AC3E}">
        <p14:creationId xmlns:p14="http://schemas.microsoft.com/office/powerpoint/2010/main" val="8891939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Enterprise Java Beans 3</a:t>
            </a:r>
            <a:endParaRPr lang="pt-BR" dirty="0"/>
          </a:p>
        </p:txBody>
      </p:sp>
      <p:sp>
        <p:nvSpPr>
          <p:cNvPr id="5" name="Subtítulo 4"/>
          <p:cNvSpPr>
            <a:spLocks noGrp="1"/>
          </p:cNvSpPr>
          <p:nvPr>
            <p:ph type="subTitle" idx="1"/>
          </p:nvPr>
        </p:nvSpPr>
        <p:spPr/>
        <p:txBody>
          <a:bodyPr/>
          <a:lstStyle/>
          <a:p>
            <a:r>
              <a:rPr lang="pt-BR" dirty="0" smtClean="0"/>
              <a:t>EJB 3</a:t>
            </a:r>
            <a:endParaRPr lang="pt-BR" dirty="0"/>
          </a:p>
        </p:txBody>
      </p:sp>
    </p:spTree>
    <p:extLst>
      <p:ext uri="{BB962C8B-B14F-4D97-AF65-F5344CB8AC3E}">
        <p14:creationId xmlns:p14="http://schemas.microsoft.com/office/powerpoint/2010/main" val="219212444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a:t>
            </a:r>
            <a:r>
              <a:rPr lang="pt-BR" i="1" dirty="0" smtClean="0"/>
              <a:t>Enterprise </a:t>
            </a:r>
            <a:r>
              <a:rPr lang="pt-BR" i="1" dirty="0"/>
              <a:t>Java Beans </a:t>
            </a:r>
            <a:r>
              <a:rPr lang="pt-BR" dirty="0"/>
              <a:t>é uma plataforma </a:t>
            </a:r>
            <a:r>
              <a:rPr lang="pt-BR" dirty="0" smtClean="0"/>
              <a:t>portável</a:t>
            </a:r>
            <a:r>
              <a:rPr lang="pt-BR" dirty="0"/>
              <a:t>, reutilizável e </a:t>
            </a:r>
            <a:r>
              <a:rPr lang="pt-BR" dirty="0" smtClean="0"/>
              <a:t>escalável </a:t>
            </a:r>
            <a:r>
              <a:rPr lang="pt-BR" dirty="0"/>
              <a:t>para construção de aplicações </a:t>
            </a:r>
            <a:r>
              <a:rPr lang="pt-BR" dirty="0" smtClean="0"/>
              <a:t>corporativas.</a:t>
            </a:r>
            <a:endParaRPr lang="pt-BR" dirty="0"/>
          </a:p>
          <a:p>
            <a:pPr>
              <a:buFont typeface="Arial" panose="020B0604020202020204" pitchFamily="34" charset="0"/>
              <a:buChar char="•"/>
            </a:pPr>
            <a:r>
              <a:rPr lang="pt-BR" dirty="0" smtClean="0"/>
              <a:t> Permite a construção de aplicações Java sem ter que reinventar serviços necessários, como transações e segurança.</a:t>
            </a:r>
          </a:p>
          <a:p>
            <a:pPr>
              <a:buFont typeface="Arial" panose="020B0604020202020204" pitchFamily="34" charset="0"/>
              <a:buChar char="•"/>
            </a:pPr>
            <a:r>
              <a:rPr lang="pt-BR" dirty="0" smtClean="0"/>
              <a:t> Possibilita que desenvolvedores se foquem no negócio, reduzindo a perda de tempo na construção de código de infraestrutura para suportar o negócio.</a:t>
            </a:r>
          </a:p>
          <a:p>
            <a:pPr>
              <a:buFont typeface="Arial" panose="020B0604020202020204" pitchFamily="34" charset="0"/>
              <a:buChar char="•"/>
            </a:pPr>
            <a:r>
              <a:rPr lang="pt-BR" dirty="0"/>
              <a:t> </a:t>
            </a:r>
            <a:r>
              <a:rPr lang="pt-BR" dirty="0" smtClean="0"/>
              <a:t>Do ponto de vista do desenvolvedor, um EJB é um pedaço de código Java que executa em um ambiente especializado, chamado </a:t>
            </a:r>
            <a:r>
              <a:rPr lang="pt-BR" i="1" dirty="0" smtClean="0"/>
              <a:t>Container EJB</a:t>
            </a:r>
            <a:r>
              <a:rPr lang="pt-BR" dirty="0" smtClean="0"/>
              <a:t>.</a:t>
            </a:r>
          </a:p>
        </p:txBody>
      </p:sp>
    </p:spTree>
    <p:extLst>
      <p:ext uri="{BB962C8B-B14F-4D97-AF65-F5344CB8AC3E}">
        <p14:creationId xmlns:p14="http://schemas.microsoft.com/office/powerpoint/2010/main" val="205035985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Como um Componente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a:t>
            </a:r>
            <a:r>
              <a:rPr lang="pt-BR" dirty="0"/>
              <a:t>falamos em EJB, estamos nos referindo aos componentes </a:t>
            </a:r>
            <a:r>
              <a:rPr lang="en-US" i="1" dirty="0" smtClean="0"/>
              <a:t>server-side</a:t>
            </a:r>
            <a:r>
              <a:rPr lang="pt-BR" dirty="0" smtClean="0"/>
              <a:t> </a:t>
            </a:r>
            <a:r>
              <a:rPr lang="pt-BR" dirty="0"/>
              <a:t>que podemos utilizar para construir partes de uma </a:t>
            </a:r>
            <a:r>
              <a:rPr lang="pt-BR" dirty="0" smtClean="0"/>
              <a:t>aplicação.</a:t>
            </a:r>
          </a:p>
          <a:p>
            <a:pPr>
              <a:buFont typeface="Arial" panose="020B0604020202020204" pitchFamily="34" charset="0"/>
              <a:buChar char="•"/>
            </a:pPr>
            <a:r>
              <a:rPr lang="pt-BR" dirty="0" smtClean="0"/>
              <a:t> Há dois tipos de componentes: </a:t>
            </a:r>
            <a:r>
              <a:rPr lang="pt-BR" i="1" dirty="0" smtClean="0"/>
              <a:t>beans </a:t>
            </a:r>
            <a:r>
              <a:rPr lang="pt-BR" dirty="0" smtClean="0"/>
              <a:t>de sessão </a:t>
            </a:r>
            <a:r>
              <a:rPr lang="pt-BR" i="1" dirty="0" smtClean="0"/>
              <a:t>(</a:t>
            </a:r>
            <a:r>
              <a:rPr lang="en-US" i="1" dirty="0" smtClean="0"/>
              <a:t>session beans)  </a:t>
            </a:r>
            <a:r>
              <a:rPr lang="en-US" dirty="0" smtClean="0"/>
              <a:t>e </a:t>
            </a:r>
            <a:r>
              <a:rPr lang="en-US" i="1" dirty="0" smtClean="0"/>
              <a:t>beans </a:t>
            </a:r>
            <a:r>
              <a:rPr lang="pt-BR" dirty="0" smtClean="0"/>
              <a:t>dirigidos por mensagens</a:t>
            </a:r>
            <a:r>
              <a:rPr lang="en-US" dirty="0" smtClean="0"/>
              <a:t> </a:t>
            </a:r>
            <a:r>
              <a:rPr lang="en-US" i="1" dirty="0" smtClean="0"/>
              <a:t>(message-driven beans)</a:t>
            </a:r>
            <a:r>
              <a:rPr lang="en-US" dirty="0" smtClean="0"/>
              <a:t>.</a:t>
            </a:r>
          </a:p>
          <a:p>
            <a:pPr>
              <a:buFont typeface="Arial" panose="020B0604020202020204" pitchFamily="34" charset="0"/>
              <a:buChar char="•"/>
            </a:pPr>
            <a:r>
              <a:rPr lang="en-US" dirty="0" smtClean="0"/>
              <a:t> </a:t>
            </a:r>
            <a:r>
              <a:rPr lang="en-US" i="1" dirty="0" smtClean="0"/>
              <a:t>Beans</a:t>
            </a:r>
            <a:r>
              <a:rPr lang="en-US" dirty="0" smtClean="0"/>
              <a:t> de </a:t>
            </a:r>
            <a:r>
              <a:rPr lang="pt-BR" dirty="0" smtClean="0"/>
              <a:t>sessão são subdivididos em </a:t>
            </a:r>
            <a:r>
              <a:rPr lang="en-US" i="1" dirty="0" smtClean="0"/>
              <a:t>stateless session beans,</a:t>
            </a:r>
            <a:r>
              <a:rPr lang="en-US" dirty="0" smtClean="0"/>
              <a:t> </a:t>
            </a:r>
            <a:r>
              <a:rPr lang="en-US" i="1" dirty="0"/>
              <a:t>stateful session </a:t>
            </a:r>
            <a:r>
              <a:rPr lang="en-US" i="1" dirty="0" smtClean="0"/>
              <a:t>beans</a:t>
            </a:r>
            <a:r>
              <a:rPr lang="en-US" dirty="0" smtClean="0"/>
              <a:t> e </a:t>
            </a:r>
            <a:r>
              <a:rPr lang="en-US" i="1" dirty="0" smtClean="0"/>
              <a:t>singletons</a:t>
            </a:r>
            <a:r>
              <a:rPr lang="en-US" dirty="0" smtClean="0"/>
              <a:t>.</a:t>
            </a:r>
            <a:endParaRPr lang="pt-BR" dirty="0"/>
          </a:p>
          <a:p>
            <a:pPr>
              <a:buFont typeface="Arial" panose="020B0604020202020204" pitchFamily="34" charset="0"/>
              <a:buChar char="•"/>
            </a:pPr>
            <a:r>
              <a:rPr lang="pt-BR" dirty="0" smtClean="0"/>
              <a:t> Cada tipo de componente tem uma proposta especializada, escopo, estado, ciclo de vida, e padrão de uso na camada lógica de negócio.</a:t>
            </a:r>
          </a:p>
          <a:p>
            <a:pPr>
              <a:buFont typeface="Arial" panose="020B0604020202020204" pitchFamily="34" charset="0"/>
              <a:buChar char="•"/>
            </a:pPr>
            <a:r>
              <a:rPr lang="pt-BR" dirty="0" smtClean="0"/>
              <a:t> Esses componentes são POJOs (</a:t>
            </a:r>
            <a:r>
              <a:rPr lang="en-US" i="1" dirty="0" smtClean="0"/>
              <a:t>Plain Old Java Objects</a:t>
            </a:r>
            <a:r>
              <a:rPr lang="pt-BR" dirty="0" smtClean="0"/>
              <a:t>).</a:t>
            </a:r>
            <a:endParaRPr lang="pt-BR" dirty="0"/>
          </a:p>
        </p:txBody>
      </p:sp>
    </p:spTree>
    <p:extLst>
      <p:ext uri="{BB962C8B-B14F-4D97-AF65-F5344CB8AC3E}">
        <p14:creationId xmlns:p14="http://schemas.microsoft.com/office/powerpoint/2010/main" val="367730540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082498240"/>
              </p:ext>
            </p:extLst>
          </p:nvPr>
        </p:nvGraphicFramePr>
        <p:xfrm>
          <a:off x="676275" y="2011363"/>
          <a:ext cx="10753726" cy="457708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Integração</a:t>
                      </a:r>
                      <a:endParaRPr lang="pt-BR" dirty="0"/>
                    </a:p>
                  </a:txBody>
                  <a:tcPr/>
                </a:tc>
                <a:tc>
                  <a:txBody>
                    <a:bodyPr/>
                    <a:lstStyle/>
                    <a:p>
                      <a:r>
                        <a:rPr lang="pt-BR" dirty="0" smtClean="0"/>
                        <a:t>Ajuda a unir os componentes por meio de uma configuração simples,</a:t>
                      </a:r>
                      <a:r>
                        <a:rPr lang="pt-BR" baseline="0" dirty="0" smtClean="0"/>
                        <a:t> ao invés de código (injeção de dependência e </a:t>
                      </a:r>
                      <a:r>
                        <a:rPr lang="en-US" i="1" baseline="0" noProof="0" dirty="0" smtClean="0"/>
                        <a:t>lookup</a:t>
                      </a:r>
                      <a:r>
                        <a:rPr lang="pt-BR" baseline="0" dirty="0" smtClean="0"/>
                        <a:t>)</a:t>
                      </a:r>
                      <a:endParaRPr lang="pt-BR" dirty="0"/>
                    </a:p>
                  </a:txBody>
                  <a:tcPr/>
                </a:tc>
              </a:tr>
              <a:tr h="370840">
                <a:tc>
                  <a:txBody>
                    <a:bodyPr/>
                    <a:lstStyle/>
                    <a:p>
                      <a:r>
                        <a:rPr lang="pt-BR" dirty="0" smtClean="0"/>
                        <a:t>Gerenciamento de Ciclo de Vida</a:t>
                      </a:r>
                      <a:endParaRPr lang="pt-BR" dirty="0"/>
                    </a:p>
                  </a:txBody>
                  <a:tcPr/>
                </a:tc>
                <a:tc>
                  <a:txBody>
                    <a:bodyPr/>
                    <a:lstStyle/>
                    <a:p>
                      <a:r>
                        <a:rPr lang="pt-BR" dirty="0" smtClean="0"/>
                        <a:t>Toma as medidas apropriadas quando o ciclo de vida de um componente muda, como quando ele é criado ou destruído.</a:t>
                      </a:r>
                      <a:endParaRPr lang="pt-BR" dirty="0"/>
                    </a:p>
                  </a:txBody>
                  <a:tcPr/>
                </a:tc>
              </a:tr>
              <a:tr h="370840">
                <a:tc>
                  <a:txBody>
                    <a:bodyPr/>
                    <a:lstStyle/>
                    <a:p>
                      <a:r>
                        <a:rPr lang="en-US" i="1" noProof="0" dirty="0" smtClean="0"/>
                        <a:t>Thread safety</a:t>
                      </a:r>
                      <a:endParaRPr lang="en-US" i="1" noProof="0" dirty="0"/>
                    </a:p>
                  </a:txBody>
                  <a:tcPr/>
                </a:tc>
                <a:tc>
                  <a:txBody>
                    <a:bodyPr/>
                    <a:lstStyle/>
                    <a:p>
                      <a:r>
                        <a:rPr lang="pt-BR" dirty="0" smtClean="0"/>
                        <a:t>Significa que você pode escrever componentes de servidor </a:t>
                      </a:r>
                      <a:r>
                        <a:rPr lang="en-US" i="1" noProof="0" dirty="0" smtClean="0"/>
                        <a:t>multithreaded</a:t>
                      </a:r>
                      <a:r>
                        <a:rPr lang="pt-BR" dirty="0" smtClean="0"/>
                        <a:t> como se fossem</a:t>
                      </a:r>
                      <a:r>
                        <a:rPr lang="pt-BR" baseline="0" dirty="0" smtClean="0"/>
                        <a:t> componentes de uma aplicação </a:t>
                      </a:r>
                      <a:r>
                        <a:rPr lang="en-US" i="1" baseline="0" noProof="0" dirty="0" smtClean="0"/>
                        <a:t>single-threaded desktop</a:t>
                      </a:r>
                      <a:r>
                        <a:rPr lang="pt-BR" baseline="0" dirty="0" smtClean="0"/>
                        <a:t>.</a:t>
                      </a:r>
                      <a:endParaRPr lang="pt-BR" dirty="0"/>
                    </a:p>
                  </a:txBody>
                  <a:tcPr/>
                </a:tc>
              </a:tr>
              <a:tr h="370840">
                <a:tc>
                  <a:txBody>
                    <a:bodyPr/>
                    <a:lstStyle/>
                    <a:p>
                      <a:r>
                        <a:rPr lang="en-US" i="1" noProof="0" dirty="0" smtClean="0"/>
                        <a:t>Pooling</a:t>
                      </a:r>
                      <a:endParaRPr lang="en-US" i="1" noProof="0" dirty="0"/>
                    </a:p>
                  </a:txBody>
                  <a:tcPr/>
                </a:tc>
                <a:tc>
                  <a:txBody>
                    <a:bodyPr/>
                    <a:lstStyle/>
                    <a:p>
                      <a:r>
                        <a:rPr lang="pt-BR" dirty="0" smtClean="0"/>
                        <a:t>EJB cria um </a:t>
                      </a:r>
                      <a:r>
                        <a:rPr lang="pt-BR" i="1" dirty="0" smtClean="0"/>
                        <a:t>pool</a:t>
                      </a:r>
                      <a:r>
                        <a:rPr lang="pt-BR" i="0" dirty="0" smtClean="0"/>
                        <a:t> de instâncias de componentes</a:t>
                      </a:r>
                      <a:r>
                        <a:rPr lang="pt-BR" i="0" baseline="0" dirty="0" smtClean="0"/>
                        <a:t> que são compartilhados pelos clientes. Cada instância do </a:t>
                      </a:r>
                      <a:r>
                        <a:rPr lang="en-US" i="1" baseline="0" noProof="0" dirty="0" smtClean="0"/>
                        <a:t>pool</a:t>
                      </a:r>
                      <a:r>
                        <a:rPr lang="pt-BR" i="0" baseline="0" dirty="0" smtClean="0"/>
                        <a:t> pode ser usada por apenas um único cliente por vez. Quando uma instância em uso é liberada pelo cliente, ela retorna ao </a:t>
                      </a:r>
                      <a:r>
                        <a:rPr lang="pt-BR" i="1" baseline="0" dirty="0" smtClean="0"/>
                        <a:t>pool</a:t>
                      </a:r>
                      <a:r>
                        <a:rPr lang="pt-BR" i="0" baseline="0" dirty="0" smtClean="0"/>
                        <a:t> para reutilização.</a:t>
                      </a:r>
                      <a:endParaRPr lang="pt-BR" dirty="0"/>
                    </a:p>
                  </a:txBody>
                  <a:tcPr/>
                </a:tc>
              </a:tr>
            </a:tbl>
          </a:graphicData>
        </a:graphic>
      </p:graphicFrame>
    </p:spTree>
    <p:extLst>
      <p:ext uri="{BB962C8B-B14F-4D97-AF65-F5344CB8AC3E}">
        <p14:creationId xmlns:p14="http://schemas.microsoft.com/office/powerpoint/2010/main" val="379855704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738174361"/>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Transações</a:t>
                      </a:r>
                      <a:endParaRPr lang="pt-BR" dirty="0"/>
                    </a:p>
                  </a:txBody>
                  <a:tcPr/>
                </a:tc>
                <a:tc>
                  <a:txBody>
                    <a:bodyPr/>
                    <a:lstStyle/>
                    <a:p>
                      <a:r>
                        <a:rPr lang="pt-BR" dirty="0" smtClean="0"/>
                        <a:t>Suporta gerenciamento de transações declarativa, sem necessidade de codificação.</a:t>
                      </a:r>
                      <a:endParaRPr lang="pt-BR" dirty="0"/>
                    </a:p>
                  </a:txBody>
                  <a:tcPr/>
                </a:tc>
              </a:tr>
              <a:tr h="370840">
                <a:tc>
                  <a:txBody>
                    <a:bodyPr/>
                    <a:lstStyle/>
                    <a:p>
                      <a:r>
                        <a:rPr lang="pt-BR" dirty="0" smtClean="0"/>
                        <a:t>Gerenciamento de Estado</a:t>
                      </a:r>
                      <a:endParaRPr lang="pt-BR" dirty="0"/>
                    </a:p>
                  </a:txBody>
                  <a:tcPr/>
                </a:tc>
                <a:tc>
                  <a:txBody>
                    <a:bodyPr/>
                    <a:lstStyle/>
                    <a:p>
                      <a:r>
                        <a:rPr lang="pt-BR" dirty="0" smtClean="0"/>
                        <a:t>Gerencia de forma transparente o estado para </a:t>
                      </a:r>
                      <a:r>
                        <a:rPr lang="en-US" i="1" noProof="0" dirty="0" smtClean="0"/>
                        <a:t>stateful session beans</a:t>
                      </a:r>
                      <a:r>
                        <a:rPr lang="pt-BR" i="1" dirty="0" smtClean="0"/>
                        <a:t>. </a:t>
                      </a:r>
                      <a:r>
                        <a:rPr lang="pt-BR" i="0" dirty="0" smtClean="0"/>
                        <a:t>Isso</a:t>
                      </a:r>
                      <a:r>
                        <a:rPr lang="pt-BR" i="0" baseline="0" dirty="0" smtClean="0"/>
                        <a:t> significa que você pode manter o estado de instâncias variáveis como se estivesse desenvolvendo uma aplicação </a:t>
                      </a:r>
                      <a:r>
                        <a:rPr lang="pt-BR" i="1" baseline="0" dirty="0" smtClean="0"/>
                        <a:t>desktop</a:t>
                      </a:r>
                      <a:r>
                        <a:rPr lang="pt-BR" i="0" baseline="0" dirty="0" smtClean="0"/>
                        <a:t>.</a:t>
                      </a:r>
                      <a:endParaRPr lang="pt-BR" dirty="0"/>
                    </a:p>
                  </a:txBody>
                  <a:tcPr/>
                </a:tc>
              </a:tr>
              <a:tr h="370840">
                <a:tc>
                  <a:txBody>
                    <a:bodyPr/>
                    <a:lstStyle/>
                    <a:p>
                      <a:r>
                        <a:rPr lang="en-US" i="1" noProof="0" dirty="0" smtClean="0"/>
                        <a:t>Messaging</a:t>
                      </a:r>
                      <a:endParaRPr lang="en-US" i="1" noProof="0" dirty="0"/>
                    </a:p>
                  </a:txBody>
                  <a:tcPr/>
                </a:tc>
                <a:tc>
                  <a:txBody>
                    <a:bodyPr/>
                    <a:lstStyle/>
                    <a:p>
                      <a:r>
                        <a:rPr lang="pt-BR" dirty="0" smtClean="0"/>
                        <a:t>EJB permite que você escreva componentes de mensagem sem ter que lidar com</a:t>
                      </a:r>
                      <a:r>
                        <a:rPr lang="pt-BR" baseline="0" dirty="0" smtClean="0"/>
                        <a:t> detalhes mecânicos da API JMS.</a:t>
                      </a:r>
                      <a:endParaRPr lang="pt-BR" dirty="0"/>
                    </a:p>
                  </a:txBody>
                  <a:tcPr/>
                </a:tc>
              </a:tr>
              <a:tr h="370840">
                <a:tc>
                  <a:txBody>
                    <a:bodyPr/>
                    <a:lstStyle/>
                    <a:p>
                      <a:r>
                        <a:rPr lang="pt-BR" dirty="0" smtClean="0"/>
                        <a:t>Segurança</a:t>
                      </a:r>
                      <a:endParaRPr lang="pt-BR" dirty="0"/>
                    </a:p>
                  </a:txBody>
                  <a:tcPr/>
                </a:tc>
                <a:tc>
                  <a:txBody>
                    <a:bodyPr/>
                    <a:lstStyle/>
                    <a:p>
                      <a:r>
                        <a:rPr lang="pt-BR" dirty="0" smtClean="0"/>
                        <a:t>EJB permite proteger facilmente seus componentes através de uma configuração simples.</a:t>
                      </a:r>
                      <a:endParaRPr lang="pt-BR" dirty="0"/>
                    </a:p>
                  </a:txBody>
                  <a:tcPr/>
                </a:tc>
              </a:tr>
            </a:tbl>
          </a:graphicData>
        </a:graphic>
      </p:graphicFrame>
    </p:spTree>
    <p:extLst>
      <p:ext uri="{BB962C8B-B14F-4D97-AF65-F5344CB8AC3E}">
        <p14:creationId xmlns:p14="http://schemas.microsoft.com/office/powerpoint/2010/main" val="204152499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987715262"/>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Interceptores</a:t>
                      </a:r>
                      <a:endParaRPr lang="pt-BR" dirty="0"/>
                    </a:p>
                  </a:txBody>
                  <a:tcPr/>
                </a:tc>
                <a:tc>
                  <a:txBody>
                    <a:bodyPr/>
                    <a:lstStyle/>
                    <a:p>
                      <a:r>
                        <a:rPr lang="pt-BR" dirty="0" smtClean="0"/>
                        <a:t>EJB introduz</a:t>
                      </a:r>
                      <a:r>
                        <a:rPr lang="pt-BR" baseline="0" dirty="0" smtClean="0"/>
                        <a:t> AOP </a:t>
                      </a:r>
                      <a:r>
                        <a:rPr lang="pt-BR" i="1" baseline="0" dirty="0" smtClean="0"/>
                        <a:t>(</a:t>
                      </a:r>
                      <a:r>
                        <a:rPr lang="en-US" i="1" baseline="0" noProof="0" dirty="0" smtClean="0"/>
                        <a:t>aspect-oriented programming</a:t>
                      </a:r>
                      <a:r>
                        <a:rPr lang="pt-BR" i="1" baseline="0" dirty="0" smtClean="0"/>
                        <a:t>) </a:t>
                      </a:r>
                      <a:r>
                        <a:rPr lang="pt-BR" i="0" baseline="0" dirty="0" smtClean="0"/>
                        <a:t>de forma leve e intuitiva utilizando interceptores. Permite separar facilmente propriedades transversais, como </a:t>
                      </a:r>
                      <a:r>
                        <a:rPr lang="en-US" i="1" baseline="0" noProof="0" dirty="0" smtClean="0"/>
                        <a:t>logging</a:t>
                      </a:r>
                      <a:r>
                        <a:rPr lang="pt-BR" i="1" baseline="0" dirty="0" smtClean="0"/>
                        <a:t> </a:t>
                      </a:r>
                      <a:r>
                        <a:rPr lang="pt-BR" i="0" baseline="0" dirty="0" smtClean="0"/>
                        <a:t>e auditoria.</a:t>
                      </a:r>
                      <a:endParaRPr lang="pt-BR" i="1" dirty="0"/>
                    </a:p>
                  </a:txBody>
                  <a:tcPr/>
                </a:tc>
              </a:tr>
              <a:tr h="370840">
                <a:tc>
                  <a:txBody>
                    <a:bodyPr/>
                    <a:lstStyle/>
                    <a:p>
                      <a:r>
                        <a:rPr lang="pt-BR" dirty="0" smtClean="0"/>
                        <a:t>Acesso Remoto</a:t>
                      </a:r>
                      <a:endParaRPr lang="pt-BR" dirty="0"/>
                    </a:p>
                  </a:txBody>
                  <a:tcPr/>
                </a:tc>
                <a:tc>
                  <a:txBody>
                    <a:bodyPr/>
                    <a:lstStyle/>
                    <a:p>
                      <a:r>
                        <a:rPr lang="pt-BR" dirty="0" smtClean="0"/>
                        <a:t>EJB</a:t>
                      </a:r>
                      <a:r>
                        <a:rPr lang="pt-BR" baseline="0" dirty="0" smtClean="0"/>
                        <a:t> permite executar componentes acessíveis remotamente como se fossem componentes locais utilizando injeção de dependência.</a:t>
                      </a:r>
                      <a:endParaRPr lang="pt-BR" dirty="0"/>
                    </a:p>
                  </a:txBody>
                  <a:tcPr/>
                </a:tc>
              </a:tr>
              <a:tr h="370840">
                <a:tc>
                  <a:txBody>
                    <a:bodyPr/>
                    <a:lstStyle/>
                    <a:p>
                      <a:r>
                        <a:rPr lang="pt-BR" dirty="0" smtClean="0"/>
                        <a:t>Web Services</a:t>
                      </a:r>
                      <a:endParaRPr lang="pt-BR" dirty="0"/>
                    </a:p>
                  </a:txBody>
                  <a:tcPr/>
                </a:tc>
                <a:tc>
                  <a:txBody>
                    <a:bodyPr/>
                    <a:lstStyle/>
                    <a:p>
                      <a:r>
                        <a:rPr lang="pt-BR" dirty="0" smtClean="0"/>
                        <a:t>EJB</a:t>
                      </a:r>
                      <a:r>
                        <a:rPr lang="pt-BR" baseline="0" dirty="0" smtClean="0"/>
                        <a:t> possibilita tornar componentes de negócio em </a:t>
                      </a:r>
                      <a:r>
                        <a:rPr lang="pt-BR" i="1" baseline="0" dirty="0" smtClean="0"/>
                        <a:t>web </a:t>
                      </a:r>
                      <a:r>
                        <a:rPr lang="en-US" i="1" baseline="0" noProof="0" dirty="0" smtClean="0"/>
                        <a:t>services</a:t>
                      </a:r>
                      <a:r>
                        <a:rPr lang="pt-BR" i="0" baseline="0" dirty="0" smtClean="0"/>
                        <a:t> com mínima ou nenhuma alteração de código.</a:t>
                      </a:r>
                      <a:endParaRPr lang="pt-BR" dirty="0"/>
                    </a:p>
                  </a:txBody>
                  <a:tcPr/>
                </a:tc>
              </a:tr>
              <a:tr h="370840">
                <a:tc>
                  <a:txBody>
                    <a:bodyPr/>
                    <a:lstStyle/>
                    <a:p>
                      <a:r>
                        <a:rPr lang="pt-BR" dirty="0" smtClean="0"/>
                        <a:t>Agendamento</a:t>
                      </a:r>
                      <a:endParaRPr lang="pt-BR" dirty="0"/>
                    </a:p>
                  </a:txBody>
                  <a:tcPr/>
                </a:tc>
                <a:tc>
                  <a:txBody>
                    <a:bodyPr/>
                    <a:lstStyle/>
                    <a:p>
                      <a:r>
                        <a:rPr lang="pt-BR" dirty="0" smtClean="0"/>
                        <a:t>EJB permite agendar qualquer método EJB para ser chamado automaticamente.</a:t>
                      </a:r>
                      <a:endParaRPr lang="pt-BR" dirty="0"/>
                    </a:p>
                  </a:txBody>
                  <a:tcPr/>
                </a:tc>
              </a:tr>
            </a:tbl>
          </a:graphicData>
        </a:graphic>
      </p:graphicFrame>
    </p:spTree>
    <p:extLst>
      <p:ext uri="{BB962C8B-B14F-4D97-AF65-F5344CB8AC3E}">
        <p14:creationId xmlns:p14="http://schemas.microsoft.com/office/powerpoint/2010/main" val="179643295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30263951"/>
              </p:ext>
            </p:extLst>
          </p:nvPr>
        </p:nvGraphicFramePr>
        <p:xfrm>
          <a:off x="676275" y="2011363"/>
          <a:ext cx="10753726" cy="4211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a:t>
                      </a:r>
                      <a:endParaRPr lang="pt-BR" dirty="0"/>
                    </a:p>
                  </a:txBody>
                  <a:tcPr/>
                </a:tc>
                <a:tc>
                  <a:txBody>
                    <a:bodyPr/>
                    <a:lstStyle/>
                    <a:p>
                      <a:r>
                        <a:rPr lang="pt-BR" dirty="0" smtClean="0"/>
                        <a:t>Descrição</a:t>
                      </a:r>
                      <a:endParaRPr lang="pt-BR" dirty="0"/>
                    </a:p>
                  </a:txBody>
                  <a:tcPr/>
                </a:tc>
              </a:tr>
              <a:tr h="370840">
                <a:tc>
                  <a:txBody>
                    <a:bodyPr/>
                    <a:lstStyle/>
                    <a:p>
                      <a:r>
                        <a:rPr lang="pt-BR" dirty="0" smtClean="0"/>
                        <a:t>Gerenciamento de Memória</a:t>
                      </a:r>
                      <a:endParaRPr lang="pt-BR" dirty="0"/>
                    </a:p>
                  </a:txBody>
                  <a:tcPr/>
                </a:tc>
                <a:tc>
                  <a:txBody>
                    <a:bodyPr/>
                    <a:lstStyle/>
                    <a:p>
                      <a:r>
                        <a:rPr lang="pt-BR" dirty="0" smtClean="0"/>
                        <a:t>EJB realiza</a:t>
                      </a:r>
                      <a:r>
                        <a:rPr lang="pt-BR" baseline="0" dirty="0" smtClean="0"/>
                        <a:t> otimização de memória, salvando componentes </a:t>
                      </a:r>
                      <a:r>
                        <a:rPr lang="pt-BR" i="1" baseline="0" dirty="0" smtClean="0"/>
                        <a:t>stateful</a:t>
                      </a:r>
                      <a:r>
                        <a:rPr lang="pt-BR" i="0" baseline="0" dirty="0" smtClean="0"/>
                        <a:t> menos utilizados no disco rígido, liberando a memória. Esse processo é chamado passivação (</a:t>
                      </a:r>
                      <a:r>
                        <a:rPr lang="pt-BR" i="1" baseline="0" dirty="0" smtClean="0"/>
                        <a:t>passivation</a:t>
                      </a:r>
                      <a:r>
                        <a:rPr lang="pt-BR" i="0" baseline="0" dirty="0" smtClean="0"/>
                        <a:t>). Quando a memória está disponível novamente e componentes passivados tornam-se necessários, eles são novamente carregados na memória pelo EJB. Esse processo é chamado ativação (</a:t>
                      </a:r>
                      <a:r>
                        <a:rPr lang="en-US" i="1" baseline="0" noProof="0" dirty="0" smtClean="0"/>
                        <a:t>activation</a:t>
                      </a:r>
                      <a:r>
                        <a:rPr lang="pt-BR" i="0" baseline="0" dirty="0" smtClean="0"/>
                        <a:t>).</a:t>
                      </a:r>
                      <a:endParaRPr lang="pt-BR" dirty="0"/>
                    </a:p>
                  </a:txBody>
                  <a:tcPr/>
                </a:tc>
              </a:tr>
              <a:tr h="370840">
                <a:tc>
                  <a:txBody>
                    <a:bodyPr/>
                    <a:lstStyle/>
                    <a:p>
                      <a:r>
                        <a:rPr lang="pt-BR" dirty="0" smtClean="0"/>
                        <a:t>Processamento Assíncrono</a:t>
                      </a:r>
                      <a:endParaRPr lang="pt-BR" dirty="0"/>
                    </a:p>
                  </a:txBody>
                  <a:tcPr/>
                </a:tc>
                <a:tc>
                  <a:txBody>
                    <a:bodyPr/>
                    <a:lstStyle/>
                    <a:p>
                      <a:r>
                        <a:rPr lang="pt-BR" dirty="0" smtClean="0"/>
                        <a:t>Você pode configurar qualquer método EJB para ser chamado de forma assíncrona, se necessário.</a:t>
                      </a:r>
                      <a:endParaRPr lang="pt-BR" dirty="0"/>
                    </a:p>
                  </a:txBody>
                  <a:tcPr/>
                </a:tc>
              </a:tr>
              <a:tr h="370840">
                <a:tc>
                  <a:txBody>
                    <a:bodyPr/>
                    <a:lstStyle/>
                    <a:p>
                      <a:r>
                        <a:rPr lang="pt-BR" dirty="0" smtClean="0"/>
                        <a:t>Teste</a:t>
                      </a:r>
                      <a:endParaRPr lang="pt-BR" dirty="0"/>
                    </a:p>
                  </a:txBody>
                  <a:tcPr/>
                </a:tc>
                <a:tc>
                  <a:txBody>
                    <a:bodyPr/>
                    <a:lstStyle/>
                    <a:p>
                      <a:r>
                        <a:rPr lang="pt-BR" dirty="0" smtClean="0"/>
                        <a:t>EJB possibilita</a:t>
                      </a:r>
                      <a:r>
                        <a:rPr lang="pt-BR" baseline="0" dirty="0" smtClean="0"/>
                        <a:t> realizar testes unitários e de integração de qualquer componente EJB através de </a:t>
                      </a:r>
                      <a:r>
                        <a:rPr lang="en-US" i="1" baseline="0" noProof="0" dirty="0" smtClean="0"/>
                        <a:t>embedded</a:t>
                      </a:r>
                      <a:r>
                        <a:rPr lang="pt-BR" baseline="0" dirty="0" smtClean="0"/>
                        <a:t> </a:t>
                      </a:r>
                      <a:r>
                        <a:rPr lang="pt-BR" i="1" baseline="0" dirty="0" smtClean="0"/>
                        <a:t>containers</a:t>
                      </a:r>
                      <a:r>
                        <a:rPr lang="pt-BR" baseline="0" dirty="0" smtClean="0"/>
                        <a:t> com </a:t>
                      </a:r>
                      <a:r>
                        <a:rPr lang="pt-BR" i="1" baseline="0" dirty="0" smtClean="0"/>
                        <a:t>frameworks</a:t>
                      </a:r>
                      <a:r>
                        <a:rPr lang="pt-BR" baseline="0" dirty="0" smtClean="0"/>
                        <a:t> como o JUnit.</a:t>
                      </a:r>
                      <a:endParaRPr lang="pt-BR" dirty="0"/>
                    </a:p>
                  </a:txBody>
                  <a:tcPr/>
                </a:tc>
              </a:tr>
            </a:tbl>
          </a:graphicData>
        </a:graphic>
      </p:graphicFrame>
    </p:spTree>
    <p:extLst>
      <p:ext uri="{BB962C8B-B14F-4D97-AF65-F5344CB8AC3E}">
        <p14:creationId xmlns:p14="http://schemas.microsoft.com/office/powerpoint/2010/main" val="9526562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Tabela TB_USUARIO</a:t>
            </a:r>
            <a:endParaRPr lang="pt-BR" dirty="0"/>
          </a:p>
        </p:txBody>
      </p:sp>
      <p:sp>
        <p:nvSpPr>
          <p:cNvPr id="4" name="Espaço Reservado para Texto 3"/>
          <p:cNvSpPr>
            <a:spLocks noGrp="1"/>
          </p:cNvSpPr>
          <p:nvPr>
            <p:ph type="body" sz="half" idx="2"/>
          </p:nvPr>
        </p:nvSpPr>
        <p:spPr/>
        <p:txBody>
          <a:bodyPr/>
          <a:lstStyle/>
          <a:p>
            <a:endParaRPr lang="pt-BR" dirty="0"/>
          </a:p>
        </p:txBody>
      </p:sp>
      <p:pic>
        <p:nvPicPr>
          <p:cNvPr id="7" name="Espaço Reservado para Conteúdo 6"/>
          <p:cNvPicPr>
            <a:picLocks noGrp="1" noChangeAspect="1"/>
          </p:cNvPicPr>
          <p:nvPr>
            <p:ph idx="1"/>
          </p:nvPr>
        </p:nvPicPr>
        <p:blipFill>
          <a:blip r:embed="rId2"/>
          <a:stretch>
            <a:fillRect/>
          </a:stretch>
        </p:blipFill>
        <p:spPr>
          <a:xfrm>
            <a:off x="2702258" y="1561481"/>
            <a:ext cx="2284096" cy="3065110"/>
          </a:xfrm>
          <a:prstGeom prst="rect">
            <a:avLst/>
          </a:prstGeom>
        </p:spPr>
      </p:pic>
    </p:spTree>
    <p:extLst>
      <p:ext uri="{BB962C8B-B14F-4D97-AF65-F5344CB8AC3E}">
        <p14:creationId xmlns:p14="http://schemas.microsoft.com/office/powerpoint/2010/main" val="342795723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em Camadas e EJB</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2009104"/>
            <a:ext cx="8628444" cy="4491146"/>
          </a:xfrm>
          <a:prstGeom prst="rect">
            <a:avLst/>
          </a:prstGeom>
        </p:spPr>
      </p:pic>
    </p:spTree>
    <p:extLst>
      <p:ext uri="{BB962C8B-B14F-4D97-AF65-F5344CB8AC3E}">
        <p14:creationId xmlns:p14="http://schemas.microsoft.com/office/powerpoint/2010/main" val="72136868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em Camadas e EJB</a:t>
            </a:r>
          </a:p>
        </p:txBody>
      </p:sp>
      <p:pic>
        <p:nvPicPr>
          <p:cNvPr id="4" name="Espaço Reservado para Conteúdo 3"/>
          <p:cNvPicPr>
            <a:picLocks noGrp="1" noChangeAspect="1"/>
          </p:cNvPicPr>
          <p:nvPr>
            <p:ph idx="1"/>
          </p:nvPr>
        </p:nvPicPr>
        <p:blipFill>
          <a:blip r:embed="rId2"/>
          <a:stretch>
            <a:fillRect/>
          </a:stretch>
        </p:blipFill>
        <p:spPr>
          <a:xfrm>
            <a:off x="677573" y="2163650"/>
            <a:ext cx="10101985" cy="3979570"/>
          </a:xfrm>
          <a:prstGeom prst="rect">
            <a:avLst/>
          </a:prstGeom>
        </p:spPr>
      </p:pic>
    </p:spTree>
    <p:extLst>
      <p:ext uri="{BB962C8B-B14F-4D97-AF65-F5344CB8AC3E}">
        <p14:creationId xmlns:p14="http://schemas.microsoft.com/office/powerpoint/2010/main" val="423024628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Domain-driven</a:t>
            </a:r>
            <a:r>
              <a:rPr lang="pt-BR" dirty="0" smtClean="0"/>
              <a:t> </a:t>
            </a:r>
            <a:r>
              <a:rPr lang="en-US" dirty="0" smtClean="0"/>
              <a:t>Design (DDD)</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i="1" dirty="0" smtClean="0"/>
              <a:t>design</a:t>
            </a:r>
            <a:r>
              <a:rPr lang="pt-BR" dirty="0" smtClean="0"/>
              <a:t> orientado a domínio enfatiza que os </a:t>
            </a:r>
            <a:r>
              <a:rPr lang="pt-BR" b="1" dirty="0" smtClean="0"/>
              <a:t>objetos de domínio devem conter lógica de negócio</a:t>
            </a:r>
            <a:r>
              <a:rPr lang="pt-BR" dirty="0" smtClean="0"/>
              <a:t> e que não devem ser apenas uma réplica burra dos registros do banco de dados.</a:t>
            </a:r>
          </a:p>
          <a:p>
            <a:pPr>
              <a:buFont typeface="Arial" panose="020B0604020202020204" pitchFamily="34" charset="0"/>
              <a:buChar char="•"/>
            </a:pPr>
            <a:r>
              <a:rPr lang="pt-BR" dirty="0"/>
              <a:t> </a:t>
            </a:r>
            <a:r>
              <a:rPr lang="pt-BR" dirty="0" smtClean="0"/>
              <a:t>Os objetos de domínio são as entidades JPA, que devem possuir lógica de corporativa, de tal forma que a implementação de um modelo de domínio rico seja uma tarefa trivial.</a:t>
            </a:r>
            <a:endParaRPr lang="pt-BR" dirty="0"/>
          </a:p>
        </p:txBody>
      </p:sp>
    </p:spTree>
    <p:extLst>
      <p:ext uri="{BB962C8B-B14F-4D97-AF65-F5344CB8AC3E}">
        <p14:creationId xmlns:p14="http://schemas.microsoft.com/office/powerpoint/2010/main" val="395214450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smtClean="0"/>
              <a:t>Design (DDD)</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livro </a:t>
            </a:r>
            <a:r>
              <a:rPr lang="pt-BR" i="1" dirty="0" smtClean="0"/>
              <a:t>POJOS em Ação</a:t>
            </a:r>
            <a:r>
              <a:rPr lang="pt-BR" dirty="0" smtClean="0"/>
              <a:t> (Manning, 2006), Chris Richardson aponta o problema ao usar objetos de domínio apenas como portador de dados:</a:t>
            </a:r>
          </a:p>
          <a:p>
            <a:pPr lvl="1">
              <a:buFont typeface="Arial" panose="020B0604020202020204" pitchFamily="34" charset="0"/>
              <a:buChar char="•"/>
            </a:pPr>
            <a:r>
              <a:rPr lang="pt-BR" i="1" dirty="0" smtClean="0"/>
              <a:t>“Alguns desenvolvedores visualizam objetos persistentes apenas como um meio de obter dados dentro e fora do banco de dados e escrevem lógicas de negócios procedurais. Eles desenvolvem o que Fowler chama de </a:t>
            </a:r>
            <a:r>
              <a:rPr lang="pt-BR" i="1" dirty="0" smtClean="0">
                <a:hlinkClick r:id="rId2"/>
              </a:rPr>
              <a:t>modelo de domínio anêmico</a:t>
            </a:r>
            <a:r>
              <a:rPr lang="pt-BR" i="1" dirty="0" smtClean="0"/>
              <a:t>”...</a:t>
            </a:r>
          </a:p>
          <a:p>
            <a:pPr lvl="1">
              <a:buFont typeface="Arial" panose="020B0604020202020204" pitchFamily="34" charset="0"/>
              <a:buChar char="•"/>
            </a:pPr>
            <a:r>
              <a:rPr lang="pt-BR" i="1" dirty="0" smtClean="0"/>
              <a:t>“Assim como no sangue do anêmico falta vitalidade, os </a:t>
            </a:r>
            <a:r>
              <a:rPr lang="pt-BR" i="1" dirty="0" smtClean="0">
                <a:hlinkClick r:id="rId3"/>
              </a:rPr>
              <a:t>modelos de objeto anêmicos</a:t>
            </a:r>
            <a:r>
              <a:rPr lang="pt-BR" i="1" dirty="0" smtClean="0"/>
              <a:t> somente modelam superficialmente o problema e consistem em classes que implementam pouco ou nenhum comportamento”.</a:t>
            </a:r>
            <a:endParaRPr lang="pt-BR" i="1" dirty="0"/>
          </a:p>
        </p:txBody>
      </p:sp>
    </p:spTree>
    <p:extLst>
      <p:ext uri="{BB962C8B-B14F-4D97-AF65-F5344CB8AC3E}">
        <p14:creationId xmlns:p14="http://schemas.microsoft.com/office/powerpoint/2010/main" val="57361490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a:t>Design (DDD)</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1882575"/>
            <a:ext cx="8734010" cy="4788681"/>
          </a:xfrm>
          <a:prstGeom prst="rect">
            <a:avLst/>
          </a:prstGeom>
        </p:spPr>
      </p:pic>
    </p:spTree>
    <p:extLst>
      <p:ext uri="{BB962C8B-B14F-4D97-AF65-F5344CB8AC3E}">
        <p14:creationId xmlns:p14="http://schemas.microsoft.com/office/powerpoint/2010/main" val="102958843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 que Usar EJB?</a:t>
            </a:r>
            <a:endParaRPr lang="pt-BR" dirty="0"/>
          </a:p>
        </p:txBody>
      </p:sp>
      <p:sp>
        <p:nvSpPr>
          <p:cNvPr id="3" name="Espaço Reservado para Conteúdo 2"/>
          <p:cNvSpPr>
            <a:spLocks noGrp="1"/>
          </p:cNvSpPr>
          <p:nvPr>
            <p:ph idx="1"/>
          </p:nvPr>
        </p:nvSpPr>
        <p:spPr>
          <a:xfrm>
            <a:off x="676656" y="2011680"/>
            <a:ext cx="10753725" cy="4195937"/>
          </a:xfrm>
        </p:spPr>
        <p:txBody>
          <a:bodyPr>
            <a:normAutofit/>
          </a:bodyPr>
          <a:lstStyle/>
          <a:p>
            <a:pPr>
              <a:buFont typeface="Arial" panose="020B0604020202020204" pitchFamily="34" charset="0"/>
              <a:buChar char="•"/>
            </a:pPr>
            <a:r>
              <a:rPr lang="pt-BR" dirty="0" smtClean="0"/>
              <a:t> Facilidade de uso: é uma plataforma de desenvolvimento simples de utilizar, com programação </a:t>
            </a:r>
            <a:r>
              <a:rPr lang="pt-BR" i="1" dirty="0" smtClean="0"/>
              <a:t>POJO</a:t>
            </a:r>
            <a:r>
              <a:rPr lang="pt-BR" dirty="0" smtClean="0"/>
              <a:t> e anotações (em favor do XML verboso), além de serviços de uso intuitivo. </a:t>
            </a:r>
          </a:p>
          <a:p>
            <a:pPr>
              <a:buFont typeface="Arial" panose="020B0604020202020204" pitchFamily="34" charset="0"/>
              <a:buChar char="•"/>
            </a:pPr>
            <a:r>
              <a:rPr lang="pt-BR" dirty="0" smtClean="0"/>
              <a:t> Pilha de solução completa e integrada: pilha de solução </a:t>
            </a:r>
            <a:r>
              <a:rPr lang="en-US" i="1" dirty="0" smtClean="0"/>
              <a:t>server-side</a:t>
            </a:r>
            <a:r>
              <a:rPr lang="pt-BR" dirty="0" smtClean="0"/>
              <a:t>, de forma que você não precisa perder tempo procurando ferramentas de terceiros para integrar à sua </a:t>
            </a:r>
            <a:r>
              <a:rPr lang="pt-BR" dirty="0"/>
              <a:t>aplicação. </a:t>
            </a:r>
            <a:r>
              <a:rPr lang="pt-BR" dirty="0" smtClean="0"/>
              <a:t>Em adição, provém integração com outras tecnologias JEE, como </a:t>
            </a:r>
            <a:r>
              <a:rPr lang="pt-BR" noProof="1" smtClean="0"/>
              <a:t>CDI, JPA, JDBC, JavaMail, Java Transaction API (JTA), JMS, Java Authentication and Authorization Service (JAAS), Java Naming and Directory Interface (JNDI), Remote Method Invocation (RMI).</a:t>
            </a:r>
          </a:p>
        </p:txBody>
      </p:sp>
    </p:spTree>
    <p:extLst>
      <p:ext uri="{BB962C8B-B14F-4D97-AF65-F5344CB8AC3E}">
        <p14:creationId xmlns:p14="http://schemas.microsoft.com/office/powerpoint/2010/main" val="91158648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Padrão aberto Java: </a:t>
            </a:r>
            <a:r>
              <a:rPr lang="pt-BR" dirty="0"/>
              <a:t>o padrão aberto EJB 3 foi desenvolvido pela </a:t>
            </a:r>
            <a:r>
              <a:rPr lang="en-US" i="1" dirty="0"/>
              <a:t>Java Community Process</a:t>
            </a:r>
            <a:r>
              <a:rPr lang="pt-BR" i="1" dirty="0"/>
              <a:t> </a:t>
            </a:r>
            <a:r>
              <a:rPr lang="pt-BR" dirty="0"/>
              <a:t>(JCP) e as empresas o utilizam para criar um </a:t>
            </a:r>
            <a:r>
              <a:rPr lang="pt-BR" i="1" dirty="0"/>
              <a:t>container</a:t>
            </a:r>
            <a:r>
              <a:rPr lang="pt-BR" dirty="0"/>
              <a:t>. Você não precisa depender de uma solução </a:t>
            </a:r>
            <a:r>
              <a:rPr lang="pt-BR" dirty="0" smtClean="0"/>
              <a:t>proprietária.</a:t>
            </a:r>
          </a:p>
          <a:p>
            <a:pPr>
              <a:buFont typeface="Arial" panose="020B0604020202020204" pitchFamily="34" charset="0"/>
              <a:buChar char="•"/>
            </a:pPr>
            <a:r>
              <a:rPr lang="pt-BR" dirty="0"/>
              <a:t> </a:t>
            </a:r>
            <a:r>
              <a:rPr lang="pt-BR" dirty="0" smtClean="0"/>
              <a:t>Suporte maior ao fornecedor: EJB é suportado por uma grande variedade de empresas independentes, como Oracle, IBM e JBoss. As vantagens disso? Você não está sujeito a altos e baixos de uma empresa particular, as empresas possuem interesses a longo prazo de manter a tecnologia o mais competitiva possível, além de que os fornecedores historicamente têm competido entre si para fornecer recursos não padronizados adicionais.</a:t>
            </a:r>
            <a:endParaRPr lang="pt-BR" dirty="0"/>
          </a:p>
          <a:p>
            <a:endParaRPr lang="pt-BR" dirty="0"/>
          </a:p>
        </p:txBody>
      </p:sp>
    </p:spTree>
    <p:extLst>
      <p:ext uri="{BB962C8B-B14F-4D97-AF65-F5344CB8AC3E}">
        <p14:creationId xmlns:p14="http://schemas.microsoft.com/office/powerpoint/2010/main" val="364878961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a:t> </a:t>
            </a:r>
            <a:r>
              <a:rPr lang="en-US" i="1" dirty="0" smtClean="0"/>
              <a:t>Clustering</a:t>
            </a:r>
            <a:r>
              <a:rPr lang="en-US" i="1" dirty="0"/>
              <a:t>, load balancing, and </a:t>
            </a:r>
            <a:r>
              <a:rPr lang="en-US" i="1" dirty="0" smtClean="0"/>
              <a:t>failover</a:t>
            </a:r>
            <a:r>
              <a:rPr lang="en-US" dirty="0" smtClean="0"/>
              <a:t>: a</a:t>
            </a:r>
            <a:r>
              <a:rPr lang="pt-BR" dirty="0" smtClean="0"/>
              <a:t>grupamento, balanceamento de carga e </a:t>
            </a:r>
            <a:r>
              <a:rPr lang="pt-BR" i="1" dirty="0" smtClean="0"/>
              <a:t>failover</a:t>
            </a:r>
            <a:r>
              <a:rPr lang="pt-BR" dirty="0" smtClean="0"/>
              <a:t> são recursos historicamente adicionados por muitos fornecedores de </a:t>
            </a:r>
            <a:r>
              <a:rPr lang="pt-BR" dirty="0" smtClean="0">
                <a:hlinkClick r:id="rId2"/>
              </a:rPr>
              <a:t>servidores de aplicação EJB</a:t>
            </a:r>
            <a:r>
              <a:rPr lang="pt-BR" dirty="0" smtClean="0"/>
              <a:t>.</a:t>
            </a:r>
          </a:p>
          <a:p>
            <a:pPr>
              <a:buFont typeface="Arial" panose="020B0604020202020204" pitchFamily="34" charset="0"/>
              <a:buChar char="•"/>
            </a:pPr>
            <a:r>
              <a:rPr lang="pt-BR" dirty="0" smtClean="0"/>
              <a:t> Desempenho </a:t>
            </a:r>
            <a:r>
              <a:rPr lang="pt-BR" dirty="0"/>
              <a:t>e </a:t>
            </a:r>
            <a:r>
              <a:rPr lang="pt-BR" dirty="0" smtClean="0"/>
              <a:t>escalabilidade</a:t>
            </a:r>
            <a:r>
              <a:rPr lang="pt-BR" dirty="0"/>
              <a:t>: </a:t>
            </a:r>
            <a:r>
              <a:rPr lang="pt-BR" dirty="0" smtClean="0"/>
              <a:t>alto desempenho, ​​tolerância a </a:t>
            </a:r>
            <a:r>
              <a:rPr lang="pt-BR" dirty="0"/>
              <a:t>falhas</a:t>
            </a:r>
            <a:r>
              <a:rPr lang="pt-BR" dirty="0" smtClean="0"/>
              <a:t>, escalabilidade são preocupações iniciais para </a:t>
            </a:r>
            <a:r>
              <a:rPr lang="pt-BR" dirty="0"/>
              <a:t>a plataforma EJB </a:t>
            </a:r>
            <a:r>
              <a:rPr lang="pt-BR" dirty="0" smtClean="0"/>
              <a:t>e não </a:t>
            </a:r>
            <a:r>
              <a:rPr lang="pt-BR" dirty="0"/>
              <a:t>uma reflexão tardia. </a:t>
            </a:r>
            <a:r>
              <a:rPr lang="pt-BR" dirty="0" smtClean="0"/>
              <a:t>Essas </a:t>
            </a:r>
            <a:r>
              <a:rPr lang="pt-BR" dirty="0"/>
              <a:t>preocupações são </a:t>
            </a:r>
            <a:r>
              <a:rPr lang="pt-BR" dirty="0" smtClean="0"/>
              <a:t>atendidas por </a:t>
            </a:r>
            <a:r>
              <a:rPr lang="pt-BR" dirty="0"/>
              <a:t>fornecedores de </a:t>
            </a:r>
            <a:r>
              <a:rPr lang="pt-BR" i="1" dirty="0" smtClean="0"/>
              <a:t>container</a:t>
            </a:r>
            <a:r>
              <a:rPr lang="pt-BR" dirty="0" smtClean="0"/>
              <a:t> EJB </a:t>
            </a:r>
            <a:r>
              <a:rPr lang="pt-BR" dirty="0"/>
              <a:t>via recursos como </a:t>
            </a:r>
            <a:r>
              <a:rPr lang="en-US" i="1" dirty="0" smtClean="0"/>
              <a:t>thread safety</a:t>
            </a:r>
            <a:r>
              <a:rPr lang="pt-BR" dirty="0" smtClean="0"/>
              <a:t>, </a:t>
            </a:r>
            <a:r>
              <a:rPr lang="pt-BR" dirty="0"/>
              <a:t>transações distribuídas, </a:t>
            </a:r>
            <a:r>
              <a:rPr lang="en-US" i="1" dirty="0" smtClean="0"/>
              <a:t>pooling</a:t>
            </a:r>
            <a:r>
              <a:rPr lang="pt-BR" dirty="0" smtClean="0"/>
              <a:t>, </a:t>
            </a:r>
            <a:r>
              <a:rPr lang="pt-BR" dirty="0"/>
              <a:t>passivação, processamento assíncrono, mensagens e comunicação remota.</a:t>
            </a:r>
          </a:p>
        </p:txBody>
      </p:sp>
    </p:spTree>
    <p:extLst>
      <p:ext uri="{BB962C8B-B14F-4D97-AF65-F5344CB8AC3E}">
        <p14:creationId xmlns:p14="http://schemas.microsoft.com/office/powerpoint/2010/main" val="81270865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de EJB</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Na língua EJB, um componente é um </a:t>
            </a:r>
            <a:r>
              <a:rPr lang="pt-BR" i="1" dirty="0" smtClean="0"/>
              <a:t>bean.</a:t>
            </a:r>
          </a:p>
          <a:p>
            <a:pPr>
              <a:buFont typeface="Arial" panose="020B0604020202020204" pitchFamily="34" charset="0"/>
              <a:buChar char="•"/>
            </a:pPr>
            <a:r>
              <a:rPr lang="pt-BR" i="1" dirty="0"/>
              <a:t> </a:t>
            </a:r>
            <a:r>
              <a:rPr lang="pt-BR" dirty="0" smtClean="0"/>
              <a:t>Há dois tipos de </a:t>
            </a:r>
            <a:r>
              <a:rPr lang="pt-BR" i="1" dirty="0" smtClean="0"/>
              <a:t>beans</a:t>
            </a:r>
            <a:r>
              <a:rPr lang="pt-BR" dirty="0"/>
              <a:t>: </a:t>
            </a:r>
            <a:r>
              <a:rPr lang="en-US" i="1" noProof="1" smtClean="0"/>
              <a:t>session beans </a:t>
            </a:r>
            <a:r>
              <a:rPr lang="en-US" noProof="1" smtClean="0"/>
              <a:t>e</a:t>
            </a:r>
            <a:r>
              <a:rPr lang="en-US" i="1" noProof="1" smtClean="0"/>
              <a:t> message-driven beans</a:t>
            </a:r>
            <a:endParaRPr lang="en-US" i="1" noProof="1"/>
          </a:p>
        </p:txBody>
      </p:sp>
    </p:spTree>
    <p:extLst>
      <p:ext uri="{BB962C8B-B14F-4D97-AF65-F5344CB8AC3E}">
        <p14:creationId xmlns:p14="http://schemas.microsoft.com/office/powerpoint/2010/main" val="223406757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Invocado </a:t>
            </a:r>
            <a:r>
              <a:rPr lang="pt-BR" dirty="0"/>
              <a:t>pelo cliente com o propósito de executar uma operação de </a:t>
            </a:r>
            <a:r>
              <a:rPr lang="pt-BR" dirty="0" smtClean="0"/>
              <a:t>negócios.</a:t>
            </a:r>
          </a:p>
          <a:p>
            <a:pPr>
              <a:buFont typeface="Arial" panose="020B0604020202020204" pitchFamily="34" charset="0"/>
              <a:buChar char="•"/>
            </a:pPr>
            <a:r>
              <a:rPr lang="pt-BR" dirty="0"/>
              <a:t> </a:t>
            </a:r>
            <a:r>
              <a:rPr lang="pt-BR" dirty="0" smtClean="0"/>
              <a:t>O </a:t>
            </a:r>
            <a:r>
              <a:rPr lang="pt-BR" dirty="0"/>
              <a:t>nome </a:t>
            </a:r>
            <a:r>
              <a:rPr lang="pt-BR" i="1" dirty="0"/>
              <a:t>session </a:t>
            </a:r>
            <a:r>
              <a:rPr lang="pt-BR" dirty="0"/>
              <a:t>significa que uma instância do </a:t>
            </a:r>
            <a:r>
              <a:rPr lang="pt-BR" i="1" dirty="0"/>
              <a:t>bean</a:t>
            </a:r>
            <a:r>
              <a:rPr lang="pt-BR" dirty="0"/>
              <a:t> estará disponível para uma “unidade de trabalho” e não sobreviverá a um </a:t>
            </a:r>
            <a:r>
              <a:rPr lang="pt-BR" i="1" dirty="0"/>
              <a:t>crash</a:t>
            </a:r>
            <a:r>
              <a:rPr lang="pt-BR" dirty="0"/>
              <a:t> ou </a:t>
            </a:r>
            <a:r>
              <a:rPr lang="pt-BR" i="1" dirty="0"/>
              <a:t>shutdown</a:t>
            </a:r>
            <a:r>
              <a:rPr lang="pt-BR" dirty="0"/>
              <a:t> do </a:t>
            </a:r>
            <a:r>
              <a:rPr lang="pt-BR" dirty="0" smtClean="0"/>
              <a:t>servidor.</a:t>
            </a:r>
          </a:p>
          <a:p>
            <a:pPr>
              <a:buFont typeface="Arial" panose="020B0604020202020204" pitchFamily="34" charset="0"/>
              <a:buChar char="•"/>
            </a:pPr>
            <a:r>
              <a:rPr lang="pt-BR" dirty="0"/>
              <a:t> Um </a:t>
            </a:r>
            <a:r>
              <a:rPr lang="pt-BR" i="1" dirty="0"/>
              <a:t>bean</a:t>
            </a:r>
            <a:r>
              <a:rPr lang="pt-BR" dirty="0"/>
              <a:t> de sessão pode modelar qualquer funcionalidade lógica do </a:t>
            </a:r>
            <a:r>
              <a:rPr lang="pt-BR" dirty="0" smtClean="0"/>
              <a:t>aplicativo.</a:t>
            </a:r>
          </a:p>
          <a:p>
            <a:pPr>
              <a:buFont typeface="Arial" panose="020B0604020202020204" pitchFamily="34" charset="0"/>
              <a:buChar char="•"/>
            </a:pPr>
            <a:r>
              <a:rPr lang="pt-BR" dirty="0"/>
              <a:t> </a:t>
            </a:r>
            <a:r>
              <a:rPr lang="pt-BR" dirty="0" smtClean="0"/>
              <a:t>Existem </a:t>
            </a:r>
            <a:r>
              <a:rPr lang="pt-BR" dirty="0"/>
              <a:t>três tipos de beans de sessão: </a:t>
            </a:r>
            <a:r>
              <a:rPr lang="en-US" i="1" dirty="0" smtClean="0"/>
              <a:t>stateful, stateless </a:t>
            </a:r>
            <a:r>
              <a:rPr lang="en-US" dirty="0" smtClean="0"/>
              <a:t>e</a:t>
            </a:r>
            <a:r>
              <a:rPr lang="en-US" i="1" dirty="0" smtClean="0"/>
              <a:t> singleton.</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27444452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Lembrando JDBC</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62" y="313900"/>
            <a:ext cx="7103830" cy="6291618"/>
          </a:xfrm>
        </p:spPr>
      </p:pic>
    </p:spTree>
    <p:extLst>
      <p:ext uri="{BB962C8B-B14F-4D97-AF65-F5344CB8AC3E}">
        <p14:creationId xmlns:p14="http://schemas.microsoft.com/office/powerpoint/2010/main" val="738900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Classe </a:t>
            </a:r>
            <a:r>
              <a:rPr lang="pt-BR" i="1" dirty="0" smtClean="0"/>
              <a:t>Usuario</a:t>
            </a:r>
            <a:endParaRPr lang="pt-BR" i="1" dirty="0"/>
          </a:p>
        </p:txBody>
      </p:sp>
      <p:sp>
        <p:nvSpPr>
          <p:cNvPr id="5" name="Espaço Reservado para Texto 4"/>
          <p:cNvSpPr>
            <a:spLocks noGrp="1"/>
          </p:cNvSpPr>
          <p:nvPr>
            <p:ph type="body" sz="half" idx="2"/>
          </p:nvPr>
        </p:nvSpPr>
        <p:spPr/>
        <p:txBody>
          <a:bodyPr/>
          <a:lstStyle/>
          <a:p>
            <a:endParaRPr lang="pt-BR"/>
          </a:p>
        </p:txBody>
      </p:sp>
      <p:pic>
        <p:nvPicPr>
          <p:cNvPr id="10" name="Espaço Reservado para Conteúdo 9"/>
          <p:cNvPicPr>
            <a:picLocks noGrp="1" noChangeAspect="1"/>
          </p:cNvPicPr>
          <p:nvPr>
            <p:ph idx="1"/>
          </p:nvPr>
        </p:nvPicPr>
        <p:blipFill>
          <a:blip r:embed="rId2"/>
          <a:stretch>
            <a:fillRect/>
          </a:stretch>
        </p:blipFill>
        <p:spPr>
          <a:xfrm>
            <a:off x="3325" y="1009934"/>
            <a:ext cx="7598478" cy="4339987"/>
          </a:xfrm>
          <a:prstGeom prst="rect">
            <a:avLst/>
          </a:prstGeom>
        </p:spPr>
      </p:pic>
    </p:spTree>
    <p:extLst>
      <p:ext uri="{BB962C8B-B14F-4D97-AF65-F5344CB8AC3E}">
        <p14:creationId xmlns:p14="http://schemas.microsoft.com/office/powerpoint/2010/main" val="421433900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i="1" dirty="0" smtClean="0"/>
              <a:t> Stateful</a:t>
            </a:r>
            <a:r>
              <a:rPr lang="pt-BR" dirty="0" smtClean="0"/>
              <a:t>: salva </a:t>
            </a:r>
            <a:r>
              <a:rPr lang="pt-BR" dirty="0"/>
              <a:t>automaticamente o estado do </a:t>
            </a:r>
            <a:r>
              <a:rPr lang="pt-BR" i="1" dirty="0"/>
              <a:t>bean</a:t>
            </a:r>
            <a:r>
              <a:rPr lang="pt-BR" dirty="0"/>
              <a:t> entre as invocações do cliente, sem a necessidade de escrita de código adicional </a:t>
            </a:r>
            <a:r>
              <a:rPr lang="pt-BR" dirty="0" smtClean="0"/>
              <a:t>(um </a:t>
            </a:r>
            <a:r>
              <a:rPr lang="pt-BR" dirty="0"/>
              <a:t>exemplo típico de um processo de </a:t>
            </a:r>
            <a:r>
              <a:rPr lang="pt-BR" dirty="0" smtClean="0"/>
              <a:t>ciente de estado </a:t>
            </a:r>
            <a:r>
              <a:rPr lang="pt-BR" dirty="0"/>
              <a:t>é </a:t>
            </a:r>
            <a:r>
              <a:rPr lang="pt-BR" dirty="0" smtClean="0"/>
              <a:t>um </a:t>
            </a:r>
            <a:r>
              <a:rPr lang="pt-BR" dirty="0"/>
              <a:t>carrinho de compras para </a:t>
            </a:r>
            <a:r>
              <a:rPr lang="en-US" i="1" dirty="0" smtClean="0"/>
              <a:t>web-commerce</a:t>
            </a:r>
            <a:r>
              <a:rPr lang="pt-BR" dirty="0" smtClean="0"/>
              <a:t> como </a:t>
            </a:r>
            <a:r>
              <a:rPr lang="pt-BR" dirty="0"/>
              <a:t>a </a:t>
            </a:r>
            <a:r>
              <a:rPr lang="pt-BR" i="1" dirty="0"/>
              <a:t>Amazon</a:t>
            </a:r>
            <a:r>
              <a:rPr lang="pt-BR" dirty="0"/>
              <a:t>).</a:t>
            </a:r>
            <a:endParaRPr lang="pt-BR" dirty="0" smtClean="0"/>
          </a:p>
          <a:p>
            <a:pPr>
              <a:buFont typeface="Arial" panose="020B0604020202020204" pitchFamily="34" charset="0"/>
              <a:buChar char="•"/>
            </a:pPr>
            <a:r>
              <a:rPr lang="pt-BR" i="1" dirty="0"/>
              <a:t> </a:t>
            </a:r>
            <a:r>
              <a:rPr lang="pt-BR" i="1" dirty="0" smtClean="0"/>
              <a:t>Stateless: </a:t>
            </a:r>
            <a:r>
              <a:rPr lang="pt-BR" dirty="0"/>
              <a:t>n</a:t>
            </a:r>
            <a:r>
              <a:rPr lang="pt-BR" dirty="0" smtClean="0"/>
              <a:t>ão </a:t>
            </a:r>
            <a:r>
              <a:rPr lang="pt-BR" dirty="0"/>
              <a:t>mantém </a:t>
            </a:r>
            <a:r>
              <a:rPr lang="pt-BR" dirty="0" smtClean="0"/>
              <a:t>estado.</a:t>
            </a:r>
          </a:p>
          <a:p>
            <a:pPr>
              <a:buFont typeface="Arial" panose="020B0604020202020204" pitchFamily="34" charset="0"/>
              <a:buChar char="•"/>
            </a:pPr>
            <a:r>
              <a:rPr lang="pt-BR" dirty="0"/>
              <a:t> </a:t>
            </a:r>
            <a:r>
              <a:rPr lang="pt-BR" i="1" dirty="0" smtClean="0"/>
              <a:t>Singleton</a:t>
            </a:r>
            <a:r>
              <a:rPr lang="pt-BR" dirty="0" smtClean="0"/>
              <a:t>: mantém o estado e são compartilhados por todos os clientes da aplicação.</a:t>
            </a:r>
          </a:p>
          <a:p>
            <a:pPr>
              <a:buFont typeface="Arial" panose="020B0604020202020204" pitchFamily="34" charset="0"/>
              <a:buChar char="•"/>
            </a:pPr>
            <a:r>
              <a:rPr lang="pt-BR" dirty="0"/>
              <a:t> </a:t>
            </a:r>
            <a:r>
              <a:rPr lang="pt-BR" dirty="0" smtClean="0"/>
              <a:t>Um </a:t>
            </a:r>
            <a:r>
              <a:rPr lang="pt-BR" i="1" dirty="0" smtClean="0"/>
              <a:t>bean</a:t>
            </a:r>
            <a:r>
              <a:rPr lang="pt-BR" dirty="0" smtClean="0"/>
              <a:t> de sessão pode ser invocado local ou remotamente através de RMI.</a:t>
            </a:r>
          </a:p>
          <a:p>
            <a:pPr>
              <a:buFont typeface="Arial" panose="020B0604020202020204" pitchFamily="34" charset="0"/>
              <a:buChar char="•"/>
            </a:pPr>
            <a:r>
              <a:rPr lang="pt-BR" dirty="0"/>
              <a:t> </a:t>
            </a:r>
            <a:r>
              <a:rPr lang="pt-BR" dirty="0" smtClean="0"/>
              <a:t>Um </a:t>
            </a:r>
            <a:r>
              <a:rPr lang="pt-BR" i="1" dirty="0" smtClean="0"/>
              <a:t>bean </a:t>
            </a:r>
            <a:r>
              <a:rPr lang="pt-BR" dirty="0" smtClean="0"/>
              <a:t>de sessão </a:t>
            </a:r>
            <a:r>
              <a:rPr lang="en-US" i="1" dirty="0" smtClean="0"/>
              <a:t>stateless</a:t>
            </a:r>
            <a:r>
              <a:rPr lang="pt-BR" dirty="0" smtClean="0"/>
              <a:t> ou </a:t>
            </a:r>
            <a:r>
              <a:rPr lang="pt-BR" i="1" dirty="0" smtClean="0"/>
              <a:t>singleton</a:t>
            </a:r>
            <a:r>
              <a:rPr lang="pt-BR" dirty="0" smtClean="0"/>
              <a:t> pode ser exposto como um </a:t>
            </a:r>
            <a:r>
              <a:rPr lang="pt-BR" i="1" dirty="0" smtClean="0"/>
              <a:t>web </a:t>
            </a:r>
            <a:r>
              <a:rPr lang="en-US" i="1" dirty="0" smtClean="0"/>
              <a:t>service</a:t>
            </a:r>
            <a:r>
              <a:rPr lang="pt-BR" dirty="0" smtClean="0"/>
              <a:t>.</a:t>
            </a: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52865110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Message-driven beans</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Processam lógica de negócio, mas os clientes </a:t>
            </a:r>
            <a:r>
              <a:rPr lang="pt-BR" dirty="0" smtClean="0"/>
              <a:t>nunca invocam métodos </a:t>
            </a:r>
            <a:r>
              <a:rPr lang="pt-BR" dirty="0"/>
              <a:t>do MDB </a:t>
            </a:r>
            <a:r>
              <a:rPr lang="pt-BR" dirty="0" smtClean="0"/>
              <a:t>diretamente</a:t>
            </a:r>
            <a:r>
              <a:rPr lang="pt-BR" dirty="0"/>
              <a:t>. Em vez </a:t>
            </a:r>
            <a:r>
              <a:rPr lang="pt-BR" dirty="0" smtClean="0"/>
              <a:t>disso, </a:t>
            </a:r>
            <a:r>
              <a:rPr lang="pt-BR" i="1" dirty="0" smtClean="0"/>
              <a:t>message-drive beans</a:t>
            </a:r>
            <a:r>
              <a:rPr lang="pt-BR" dirty="0" smtClean="0"/>
              <a:t> </a:t>
            </a:r>
            <a:r>
              <a:rPr lang="pt-BR" dirty="0"/>
              <a:t>são acionados por mensagens enviadas para um servidor de </a:t>
            </a:r>
            <a:r>
              <a:rPr lang="pt-BR" dirty="0" smtClean="0"/>
              <a:t>mensagens, </a:t>
            </a:r>
            <a:r>
              <a:rPr lang="pt-BR" dirty="0"/>
              <a:t>o que permite o envio de mensagens assíncronas entre componentes do </a:t>
            </a:r>
            <a:r>
              <a:rPr lang="pt-BR" dirty="0" smtClean="0"/>
              <a:t>sistema.</a:t>
            </a:r>
          </a:p>
          <a:p>
            <a:pPr>
              <a:buFont typeface="Arial" panose="020B0604020202020204" pitchFamily="34" charset="0"/>
              <a:buChar char="•"/>
            </a:pPr>
            <a:r>
              <a:rPr lang="pt-BR" dirty="0"/>
              <a:t> </a:t>
            </a:r>
            <a:r>
              <a:rPr lang="pt-BR" dirty="0" smtClean="0"/>
              <a:t>Exemplos típicos de servidores </a:t>
            </a:r>
            <a:r>
              <a:rPr lang="pt-BR" dirty="0"/>
              <a:t>de mensagens: </a:t>
            </a:r>
            <a:r>
              <a:rPr lang="pt-BR" noProof="1" smtClean="0"/>
              <a:t>HornetQ, ActiveMQ, IBM WebSphere MQ,  SonicMQ,  Oracle  Advanced Queueing, e TIBCO.</a:t>
            </a:r>
          </a:p>
          <a:p>
            <a:pPr>
              <a:buFont typeface="Arial" panose="020B0604020202020204" pitchFamily="34" charset="0"/>
              <a:buChar char="•"/>
            </a:pPr>
            <a:r>
              <a:rPr lang="pt-BR" noProof="1"/>
              <a:t> </a:t>
            </a:r>
            <a:r>
              <a:rPr lang="pt-BR" dirty="0"/>
              <a:t>São utilizados tipicamente para integração robusta entre sistemas e processamento </a:t>
            </a:r>
            <a:r>
              <a:rPr lang="pt-BR" dirty="0" smtClean="0"/>
              <a:t>assíncrono.</a:t>
            </a:r>
            <a:endParaRPr lang="pt-BR" noProof="1" smtClean="0"/>
          </a:p>
          <a:p>
            <a:pPr>
              <a:buFont typeface="Arial" panose="020B0604020202020204" pitchFamily="34" charset="0"/>
              <a:buChar char="•"/>
            </a:pPr>
            <a:endParaRPr lang="pt-BR" dirty="0"/>
          </a:p>
        </p:txBody>
      </p:sp>
    </p:spTree>
    <p:extLst>
      <p:ext uri="{BB962C8B-B14F-4D97-AF65-F5344CB8AC3E}">
        <p14:creationId xmlns:p14="http://schemas.microsoft.com/office/powerpoint/2010/main" val="310046000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en-US" i="1" dirty="0" smtClean="0"/>
              <a:t>Runtimes</a:t>
            </a:r>
            <a:endParaRPr lang="en-US" i="1"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Pense no </a:t>
            </a:r>
            <a:r>
              <a:rPr lang="pt-BR" i="1" dirty="0" smtClean="0"/>
              <a:t>container</a:t>
            </a:r>
            <a:r>
              <a:rPr lang="pt-BR" dirty="0" smtClean="0"/>
              <a:t> </a:t>
            </a:r>
            <a:r>
              <a:rPr lang="pt-BR" dirty="0"/>
              <a:t>como uma extensão da </a:t>
            </a:r>
            <a:r>
              <a:rPr lang="pt-BR" dirty="0" smtClean="0"/>
              <a:t>ideia </a:t>
            </a:r>
            <a:r>
              <a:rPr lang="pt-BR" dirty="0"/>
              <a:t>básica de um JVM</a:t>
            </a:r>
            <a:r>
              <a:rPr lang="pt-BR" dirty="0" smtClean="0"/>
              <a:t>.</a:t>
            </a:r>
          </a:p>
          <a:p>
            <a:pPr>
              <a:buFont typeface="Arial" panose="020B0604020202020204" pitchFamily="34" charset="0"/>
              <a:buChar char="•"/>
            </a:pPr>
            <a:r>
              <a:rPr lang="pt-BR" dirty="0"/>
              <a:t> </a:t>
            </a:r>
            <a:r>
              <a:rPr lang="pt-BR" dirty="0" smtClean="0"/>
              <a:t>Assim como a JVM transparentemente gerencia memória, o </a:t>
            </a:r>
            <a:r>
              <a:rPr lang="pt-BR" i="1" dirty="0" smtClean="0"/>
              <a:t>container</a:t>
            </a:r>
            <a:r>
              <a:rPr lang="pt-BR" dirty="0" smtClean="0"/>
              <a:t> fornece transparentemente os serviços de componentes EJB.</a:t>
            </a:r>
          </a:p>
          <a:p>
            <a:pPr>
              <a:buFont typeface="Arial" panose="020B0604020202020204" pitchFamily="34" charset="0"/>
              <a:buChar char="•"/>
            </a:pPr>
            <a:r>
              <a:rPr lang="pt-BR" dirty="0"/>
              <a:t> A tarefa de colocar um componente dentro de um </a:t>
            </a:r>
            <a:r>
              <a:rPr lang="pt-BR" i="1" dirty="0" smtClean="0"/>
              <a:t>container</a:t>
            </a:r>
            <a:r>
              <a:rPr lang="pt-BR" dirty="0" smtClean="0"/>
              <a:t> EJB3 é </a:t>
            </a:r>
            <a:r>
              <a:rPr lang="pt-BR" dirty="0"/>
              <a:t>chamado </a:t>
            </a:r>
            <a:r>
              <a:rPr lang="en-US" i="1" dirty="0" smtClean="0"/>
              <a:t>deployment</a:t>
            </a:r>
            <a:r>
              <a:rPr lang="pt-BR" dirty="0" smtClean="0"/>
              <a:t> (implantação). </a:t>
            </a:r>
            <a:r>
              <a:rPr lang="pt-BR" dirty="0"/>
              <a:t>Uma vez que um EJB é implantado com sucesso em um </a:t>
            </a:r>
            <a:r>
              <a:rPr lang="pt-BR" i="1" dirty="0" smtClean="0"/>
              <a:t>container</a:t>
            </a:r>
            <a:r>
              <a:rPr lang="pt-BR" dirty="0" smtClean="0"/>
              <a:t>, ele pode </a:t>
            </a:r>
            <a:r>
              <a:rPr lang="pt-BR" dirty="0"/>
              <a:t>ser usado em suas aplicações</a:t>
            </a:r>
            <a:r>
              <a:rPr lang="pt-BR" dirty="0" smtClean="0"/>
              <a:t>.</a:t>
            </a:r>
          </a:p>
          <a:p>
            <a:pPr>
              <a:buFont typeface="Arial" panose="020B0604020202020204" pitchFamily="34" charset="0"/>
              <a:buChar char="•"/>
            </a:pPr>
            <a:r>
              <a:rPr lang="pt-BR" dirty="0"/>
              <a:t> </a:t>
            </a:r>
            <a:r>
              <a:rPr lang="pt-BR" dirty="0" smtClean="0"/>
              <a:t>Um JEE container é uma solução de servidor de aplicação que suporta EJB 3, </a:t>
            </a:r>
            <a:r>
              <a:rPr lang="pt-BR" i="1" dirty="0" smtClean="0"/>
              <a:t>web container</a:t>
            </a:r>
            <a:r>
              <a:rPr lang="pt-BR" dirty="0" smtClean="0"/>
              <a:t> e outra </a:t>
            </a:r>
            <a:r>
              <a:rPr lang="en-US" dirty="0" smtClean="0"/>
              <a:t>APIs</a:t>
            </a:r>
            <a:r>
              <a:rPr lang="pt-BR" dirty="0" smtClean="0"/>
              <a:t> e serviços JEE. Exemplos de JEE </a:t>
            </a:r>
            <a:r>
              <a:rPr lang="pt-BR" i="1" dirty="0" smtClean="0"/>
              <a:t>containers</a:t>
            </a:r>
            <a:r>
              <a:rPr lang="pt-BR" dirty="0"/>
              <a:t>: </a:t>
            </a:r>
            <a:r>
              <a:rPr lang="pt-BR" noProof="1" smtClean="0"/>
              <a:t>Oracle  WebLogic  server,  GlassFish  server, IBM WebSphere  application  server, JBoss application server, and Caucho Resin.</a:t>
            </a:r>
            <a:endParaRPr lang="pt-BR" noProof="1"/>
          </a:p>
        </p:txBody>
      </p:sp>
    </p:spTree>
    <p:extLst>
      <p:ext uri="{BB962C8B-B14F-4D97-AF65-F5344CB8AC3E}">
        <p14:creationId xmlns:p14="http://schemas.microsoft.com/office/powerpoint/2010/main" val="149409746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Servidores de aplicação são JEE containers que incluem suporte a todas </a:t>
            </a:r>
            <a:r>
              <a:rPr lang="en-US" dirty="0" smtClean="0"/>
              <a:t>APIs</a:t>
            </a:r>
            <a:r>
              <a:rPr lang="pt-BR" dirty="0" smtClean="0"/>
              <a:t> JEE, bem como facilidades de administração, </a:t>
            </a:r>
            <a:r>
              <a:rPr lang="en-US" i="1" dirty="0" smtClean="0"/>
              <a:t>deployment</a:t>
            </a:r>
            <a:r>
              <a:rPr lang="pt-BR" dirty="0" smtClean="0"/>
              <a:t>, monitoramento, </a:t>
            </a:r>
            <a:r>
              <a:rPr lang="en-US" i="1" dirty="0" smtClean="0"/>
              <a:t>clustering</a:t>
            </a:r>
            <a:r>
              <a:rPr lang="pt-BR" dirty="0" smtClean="0"/>
              <a:t>, balanceamento de carga, segurança, etc. Alguns desses servidores também funcionam como servidores HTTP.</a:t>
            </a:r>
          </a:p>
          <a:p>
            <a:pPr>
              <a:buFont typeface="Arial" panose="020B0604020202020204" pitchFamily="34" charset="0"/>
              <a:buChar char="•"/>
            </a:pPr>
            <a:r>
              <a:rPr lang="pt-BR" dirty="0"/>
              <a:t> </a:t>
            </a:r>
            <a:r>
              <a:rPr lang="pt-BR" dirty="0" smtClean="0"/>
              <a:t>Servidores </a:t>
            </a:r>
            <a:r>
              <a:rPr lang="pt-BR" dirty="0"/>
              <a:t>de aplicativos também podem vir em </a:t>
            </a:r>
            <a:r>
              <a:rPr lang="pt-BR" dirty="0" smtClean="0"/>
              <a:t>uma menor escala, </a:t>
            </a:r>
            <a:r>
              <a:rPr lang="pt-BR" dirty="0"/>
              <a:t>a forma leve </a:t>
            </a:r>
            <a:r>
              <a:rPr lang="pt-BR" i="1" dirty="0"/>
              <a:t>Web</a:t>
            </a:r>
            <a:r>
              <a:rPr lang="pt-BR" dirty="0"/>
              <a:t> </a:t>
            </a:r>
            <a:r>
              <a:rPr lang="pt-BR" i="1" dirty="0" smtClean="0"/>
              <a:t>Profile</a:t>
            </a:r>
            <a:r>
              <a:rPr lang="pt-BR" dirty="0" smtClean="0"/>
              <a:t>, que é </a:t>
            </a:r>
            <a:r>
              <a:rPr lang="pt-BR" dirty="0"/>
              <a:t>um subconjunto menor de </a:t>
            </a:r>
            <a:r>
              <a:rPr lang="pt-BR" dirty="0" smtClean="0"/>
              <a:t>JEE </a:t>
            </a:r>
            <a:r>
              <a:rPr lang="en-US" dirty="0" smtClean="0"/>
              <a:t>API’s</a:t>
            </a:r>
            <a:r>
              <a:rPr lang="pt-BR" dirty="0" smtClean="0"/>
              <a:t> voltadas </a:t>
            </a:r>
            <a:r>
              <a:rPr lang="pt-BR" dirty="0"/>
              <a:t>especificamente para aplicações web. </a:t>
            </a:r>
          </a:p>
        </p:txBody>
      </p:sp>
    </p:spTree>
    <p:extLst>
      <p:ext uri="{BB962C8B-B14F-4D97-AF65-F5344CB8AC3E}">
        <p14:creationId xmlns:p14="http://schemas.microsoft.com/office/powerpoint/2010/main" val="423610657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45743" y="2027583"/>
            <a:ext cx="9052605" cy="3750365"/>
          </a:xfrm>
          <a:prstGeom prst="rect">
            <a:avLst/>
          </a:prstGeom>
        </p:spPr>
      </p:pic>
    </p:spTree>
    <p:extLst>
      <p:ext uri="{BB962C8B-B14F-4D97-AF65-F5344CB8AC3E}">
        <p14:creationId xmlns:p14="http://schemas.microsoft.com/office/powerpoint/2010/main" val="171506204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EJB Lite caminha lado a lado com o </a:t>
            </a:r>
            <a:r>
              <a:rPr lang="pt-BR" i="1" dirty="0"/>
              <a:t>w</a:t>
            </a:r>
            <a:r>
              <a:rPr lang="pt-BR" i="1" dirty="0" smtClean="0"/>
              <a:t>eb profile</a:t>
            </a:r>
            <a:r>
              <a:rPr lang="pt-BR" dirty="0" smtClean="0"/>
              <a:t> </a:t>
            </a:r>
            <a:r>
              <a:rPr lang="pt-BR" dirty="0"/>
              <a:t>e é destinado para aplicações web</a:t>
            </a:r>
            <a:r>
              <a:rPr lang="pt-BR" dirty="0" smtClean="0"/>
              <a:t>.</a:t>
            </a:r>
          </a:p>
          <a:p>
            <a:pPr>
              <a:buFont typeface="Arial" panose="020B0604020202020204" pitchFamily="34" charset="0"/>
              <a:buChar char="•"/>
            </a:pPr>
            <a:r>
              <a:rPr lang="pt-BR" dirty="0"/>
              <a:t> </a:t>
            </a:r>
            <a:r>
              <a:rPr lang="pt-BR" dirty="0" smtClean="0"/>
              <a:t>De um ponto </a:t>
            </a:r>
            <a:r>
              <a:rPr lang="pt-BR" dirty="0"/>
              <a:t>de vista </a:t>
            </a:r>
            <a:r>
              <a:rPr lang="pt-BR" dirty="0" smtClean="0"/>
              <a:t>prático, </a:t>
            </a:r>
            <a:r>
              <a:rPr lang="pt-BR" dirty="0"/>
              <a:t>a coisa mais importante que EJB3.2 Lite faz é remover o </a:t>
            </a:r>
            <a:r>
              <a:rPr lang="pt-BR" dirty="0" smtClean="0"/>
              <a:t>suporte de </a:t>
            </a:r>
            <a:r>
              <a:rPr lang="pt-BR" dirty="0"/>
              <a:t>compatibilidade</a:t>
            </a:r>
            <a:r>
              <a:rPr lang="pt-BR" dirty="0" smtClean="0"/>
              <a:t> </a:t>
            </a:r>
            <a:r>
              <a:rPr lang="pt-BR" dirty="0"/>
              <a:t>para </a:t>
            </a:r>
            <a:r>
              <a:rPr lang="pt-BR" dirty="0" smtClean="0"/>
              <a:t>EJB2</a:t>
            </a:r>
            <a:r>
              <a:rPr lang="pt-BR" dirty="0"/>
              <a:t>. </a:t>
            </a:r>
            <a:r>
              <a:rPr lang="pt-BR" dirty="0" smtClean="0"/>
              <a:t>EJB </a:t>
            </a:r>
            <a:r>
              <a:rPr lang="pt-BR" dirty="0"/>
              <a:t>Lite também não inclui suporte para </a:t>
            </a:r>
            <a:r>
              <a:rPr lang="en-US" i="1" dirty="0" smtClean="0"/>
              <a:t>MDBs</a:t>
            </a:r>
            <a:r>
              <a:rPr lang="pt-BR" dirty="0" smtClean="0"/>
              <a:t> e </a:t>
            </a:r>
            <a:r>
              <a:rPr lang="pt-BR" dirty="0"/>
              <a:t>comunicação </a:t>
            </a:r>
            <a:r>
              <a:rPr lang="pt-BR" dirty="0" smtClean="0"/>
              <a:t>remota.</a:t>
            </a:r>
            <a:endParaRPr lang="pt-BR" dirty="0"/>
          </a:p>
        </p:txBody>
      </p:sp>
    </p:spTree>
    <p:extLst>
      <p:ext uri="{BB962C8B-B14F-4D97-AF65-F5344CB8AC3E}">
        <p14:creationId xmlns:p14="http://schemas.microsoft.com/office/powerpoint/2010/main" val="13338351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EJB </a:t>
            </a:r>
            <a:r>
              <a:rPr lang="pt-BR" i="1" dirty="0"/>
              <a:t>Lite</a:t>
            </a:r>
          </a:p>
        </p:txBody>
      </p:sp>
      <p:pic>
        <p:nvPicPr>
          <p:cNvPr id="4" name="Espaço Reservado para Conteúdo 3"/>
          <p:cNvPicPr>
            <a:picLocks noGrp="1" noChangeAspect="1"/>
          </p:cNvPicPr>
          <p:nvPr>
            <p:ph idx="1"/>
          </p:nvPr>
        </p:nvPicPr>
        <p:blipFill>
          <a:blip r:embed="rId2"/>
          <a:stretch>
            <a:fillRect/>
          </a:stretch>
        </p:blipFill>
        <p:spPr>
          <a:xfrm>
            <a:off x="657224" y="1815921"/>
            <a:ext cx="7084254" cy="4375867"/>
          </a:xfrm>
          <a:prstGeom prst="rect">
            <a:avLst/>
          </a:prstGeom>
        </p:spPr>
      </p:pic>
    </p:spTree>
    <p:extLst>
      <p:ext uri="{BB962C8B-B14F-4D97-AF65-F5344CB8AC3E}">
        <p14:creationId xmlns:p14="http://schemas.microsoft.com/office/powerpoint/2010/main" val="8740307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657224" y="1839216"/>
            <a:ext cx="7031463" cy="4281335"/>
          </a:xfrm>
          <a:prstGeom prst="rect">
            <a:avLst/>
          </a:prstGeom>
        </p:spPr>
      </p:pic>
    </p:spTree>
    <p:extLst>
      <p:ext uri="{BB962C8B-B14F-4D97-AF65-F5344CB8AC3E}">
        <p14:creationId xmlns:p14="http://schemas.microsoft.com/office/powerpoint/2010/main" val="37726949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Servidores de </a:t>
            </a:r>
            <a:r>
              <a:rPr lang="pt-BR" dirty="0" smtClean="0"/>
              <a:t>aplicações tradicionais executam como </a:t>
            </a:r>
            <a:r>
              <a:rPr lang="pt-BR" dirty="0"/>
              <a:t>um processo separado </a:t>
            </a:r>
            <a:r>
              <a:rPr lang="pt-BR" dirty="0" smtClean="0"/>
              <a:t>no qual você implanta </a:t>
            </a:r>
            <a:r>
              <a:rPr lang="pt-BR" dirty="0"/>
              <a:t>seus </a:t>
            </a:r>
            <a:r>
              <a:rPr lang="pt-BR" dirty="0" smtClean="0"/>
              <a:t>aplicativo. </a:t>
            </a:r>
            <a:r>
              <a:rPr lang="pt-BR" i="1" dirty="0" smtClean="0"/>
              <a:t>Embeddable </a:t>
            </a:r>
            <a:r>
              <a:rPr lang="pt-BR" dirty="0" smtClean="0"/>
              <a:t>EJB </a:t>
            </a:r>
            <a:r>
              <a:rPr lang="pt-BR" i="1" dirty="0"/>
              <a:t>containers</a:t>
            </a:r>
            <a:r>
              <a:rPr lang="pt-BR" dirty="0" smtClean="0"/>
              <a:t>, </a:t>
            </a:r>
            <a:r>
              <a:rPr lang="pt-BR" dirty="0"/>
              <a:t>por outro </a:t>
            </a:r>
            <a:r>
              <a:rPr lang="pt-BR" dirty="0" smtClean="0"/>
              <a:t>lado, podem </a:t>
            </a:r>
            <a:r>
              <a:rPr lang="pt-BR" dirty="0"/>
              <a:t>ser </a:t>
            </a:r>
            <a:r>
              <a:rPr lang="pt-BR" dirty="0" smtClean="0"/>
              <a:t>iniciados </a:t>
            </a:r>
            <a:r>
              <a:rPr lang="pt-BR" dirty="0"/>
              <a:t>por meio de </a:t>
            </a:r>
            <a:r>
              <a:rPr lang="pt-BR" dirty="0" smtClean="0"/>
              <a:t>uma API Java programática dentro de sua própria aplicação. Isso </a:t>
            </a:r>
            <a:r>
              <a:rPr lang="pt-BR" dirty="0"/>
              <a:t>é muito importante para </a:t>
            </a:r>
            <a:r>
              <a:rPr lang="pt-BR" dirty="0" smtClean="0"/>
              <a:t>testes unitários com JUnit, </a:t>
            </a:r>
            <a:r>
              <a:rPr lang="pt-BR" dirty="0"/>
              <a:t>bem como </a:t>
            </a:r>
            <a:r>
              <a:rPr lang="pt-BR" dirty="0" smtClean="0"/>
              <a:t>para o </a:t>
            </a:r>
            <a:r>
              <a:rPr lang="pt-BR" dirty="0"/>
              <a:t>uso de recursos EJB3 </a:t>
            </a:r>
            <a:r>
              <a:rPr lang="pt-BR" dirty="0" smtClean="0"/>
              <a:t>em aplicações </a:t>
            </a:r>
            <a:r>
              <a:rPr lang="pt-BR" i="1" dirty="0" smtClean="0"/>
              <a:t>Swing</a:t>
            </a:r>
            <a:r>
              <a:rPr lang="pt-BR" dirty="0" smtClean="0"/>
              <a:t>.</a:t>
            </a:r>
          </a:p>
          <a:p>
            <a:pPr>
              <a:buFont typeface="Arial" panose="020B0604020202020204" pitchFamily="34" charset="0"/>
              <a:buChar char="•"/>
            </a:pPr>
            <a:r>
              <a:rPr lang="pt-BR" dirty="0"/>
              <a:t> </a:t>
            </a:r>
            <a:r>
              <a:rPr lang="pt-BR" dirty="0" smtClean="0"/>
              <a:t>Quando um </a:t>
            </a:r>
            <a:r>
              <a:rPr lang="en-US" i="1" dirty="0"/>
              <a:t>embedded</a:t>
            </a:r>
            <a:r>
              <a:rPr lang="en-US" dirty="0"/>
              <a:t> </a:t>
            </a:r>
            <a:r>
              <a:rPr lang="en-US" i="1" dirty="0"/>
              <a:t>container</a:t>
            </a:r>
            <a:r>
              <a:rPr lang="en-US" dirty="0"/>
              <a:t> </a:t>
            </a:r>
            <a:r>
              <a:rPr lang="pt-BR" dirty="0" smtClean="0"/>
              <a:t>é iniciado, ele procura no </a:t>
            </a:r>
            <a:r>
              <a:rPr lang="en-US" i="1" dirty="0" smtClean="0"/>
              <a:t>class path</a:t>
            </a:r>
            <a:r>
              <a:rPr lang="pt-BR" dirty="0" smtClean="0"/>
              <a:t> da aplicação e automaticamente realiza o </a:t>
            </a:r>
            <a:r>
              <a:rPr lang="en-US" i="1" dirty="0" smtClean="0"/>
              <a:t>deploy</a:t>
            </a:r>
            <a:r>
              <a:rPr lang="pt-BR" dirty="0" smtClean="0"/>
              <a:t> de qualquer EJB que seja encontrado. </a:t>
            </a:r>
            <a:r>
              <a:rPr lang="en-US" i="1" dirty="0" smtClean="0"/>
              <a:t>Embedded containers</a:t>
            </a:r>
            <a:r>
              <a:rPr lang="pt-BR" dirty="0" smtClean="0"/>
              <a:t> devem prover suporte a EJB Lite.</a:t>
            </a:r>
          </a:p>
          <a:p>
            <a:pPr>
              <a:buFont typeface="Arial" panose="020B0604020202020204" pitchFamily="34" charset="0"/>
              <a:buChar char="•"/>
            </a:pPr>
            <a:r>
              <a:rPr lang="pt-BR" dirty="0"/>
              <a:t> </a:t>
            </a:r>
            <a:r>
              <a:rPr lang="pt-BR" dirty="0" smtClean="0"/>
              <a:t>Exemplos: </a:t>
            </a:r>
            <a:r>
              <a:rPr lang="en-US" noProof="1" smtClean="0"/>
              <a:t>OpenEJB, EasyBeans, e Embedded Jboss.</a:t>
            </a:r>
          </a:p>
        </p:txBody>
      </p:sp>
    </p:spTree>
    <p:extLst>
      <p:ext uri="{BB962C8B-B14F-4D97-AF65-F5344CB8AC3E}">
        <p14:creationId xmlns:p14="http://schemas.microsoft.com/office/powerpoint/2010/main" val="5818069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endParaRPr lang="pt-BR" noProof="1"/>
          </a:p>
        </p:txBody>
      </p:sp>
      <p:sp>
        <p:nvSpPr>
          <p:cNvPr id="3" name="Espaço Reservado para Conteúdo 2"/>
          <p:cNvSpPr>
            <a:spLocks noGrp="1"/>
          </p:cNvSpPr>
          <p:nvPr>
            <p:ph idx="1"/>
          </p:nvPr>
        </p:nvSpPr>
        <p:spPr>
          <a:xfrm>
            <a:off x="676656" y="2011680"/>
            <a:ext cx="10753725" cy="1478495"/>
          </a:xfrm>
        </p:spPr>
        <p:txBody>
          <a:bodyPr/>
          <a:lstStyle/>
          <a:p>
            <a:pPr>
              <a:buFont typeface="Arial" panose="020B0604020202020204" pitchFamily="34" charset="0"/>
              <a:buChar char="•"/>
            </a:pPr>
            <a:r>
              <a:rPr lang="pt-BR" dirty="0"/>
              <a:t> </a:t>
            </a:r>
            <a:r>
              <a:rPr lang="en-US" noProof="1" smtClean="0"/>
              <a:t>O Apache Tomcat , o </a:t>
            </a:r>
            <a:r>
              <a:rPr lang="en-US" i="1" noProof="1" smtClean="0"/>
              <a:t>servlet</a:t>
            </a:r>
            <a:r>
              <a:rPr lang="en-US" noProof="1" smtClean="0"/>
              <a:t> </a:t>
            </a:r>
            <a:r>
              <a:rPr lang="en-US" i="1" noProof="1" smtClean="0"/>
              <a:t>container</a:t>
            </a:r>
            <a:r>
              <a:rPr lang="en-US" noProof="1" smtClean="0"/>
              <a:t> mais popular, não suporta EJB 3, porque ao contrário de servidores de aplicação JEE, </a:t>
            </a:r>
            <a:r>
              <a:rPr lang="en-US" i="1" noProof="1" smtClean="0"/>
              <a:t>servlet</a:t>
            </a:r>
            <a:r>
              <a:rPr lang="en-US" noProof="1" smtClean="0"/>
              <a:t> </a:t>
            </a:r>
            <a:r>
              <a:rPr lang="en-US" i="1" noProof="1" smtClean="0"/>
              <a:t>containers</a:t>
            </a:r>
            <a:r>
              <a:rPr lang="en-US" noProof="1" smtClean="0"/>
              <a:t> não são obrigados a suportar EJB. Mas você pode facilmente usar EJB3 no Tomcat por meio de </a:t>
            </a:r>
            <a:r>
              <a:rPr lang="en-US" i="1" noProof="1" smtClean="0"/>
              <a:t>embedded</a:t>
            </a:r>
            <a:r>
              <a:rPr lang="en-US" noProof="1" smtClean="0"/>
              <a:t> </a:t>
            </a:r>
            <a:r>
              <a:rPr lang="en-US" i="1" noProof="1" smtClean="0"/>
              <a:t>container</a:t>
            </a:r>
            <a:r>
              <a:rPr lang="en-US" noProof="1" smtClean="0"/>
              <a:t>s.</a:t>
            </a:r>
            <a:endParaRPr lang="en-US" noProof="1"/>
          </a:p>
        </p:txBody>
      </p:sp>
      <p:pic>
        <p:nvPicPr>
          <p:cNvPr id="5" name="Imagem 4"/>
          <p:cNvPicPr>
            <a:picLocks noChangeAspect="1"/>
          </p:cNvPicPr>
          <p:nvPr/>
        </p:nvPicPr>
        <p:blipFill>
          <a:blip r:embed="rId2"/>
          <a:stretch>
            <a:fillRect/>
          </a:stretch>
        </p:blipFill>
        <p:spPr>
          <a:xfrm>
            <a:off x="657224" y="3669878"/>
            <a:ext cx="9676575" cy="2705164"/>
          </a:xfrm>
          <a:prstGeom prst="rect">
            <a:avLst/>
          </a:prstGeom>
        </p:spPr>
      </p:pic>
    </p:spTree>
    <p:extLst>
      <p:ext uri="{BB962C8B-B14F-4D97-AF65-F5344CB8AC3E}">
        <p14:creationId xmlns:p14="http://schemas.microsoft.com/office/powerpoint/2010/main" val="37342318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18279"/>
          </a:xfrm>
        </p:spPr>
        <p:txBody>
          <a:bodyPr/>
          <a:lstStyle/>
          <a:p>
            <a:r>
              <a:rPr lang="pt-BR" dirty="0" smtClean="0"/>
              <a:t>Mapeando Classe </a:t>
            </a:r>
            <a:r>
              <a:rPr lang="pt-BR" i="1" dirty="0" smtClean="0"/>
              <a:t>Usuario</a:t>
            </a:r>
            <a:endParaRPr lang="pt-BR" i="1" dirty="0"/>
          </a:p>
        </p:txBody>
      </p:sp>
      <p:pic>
        <p:nvPicPr>
          <p:cNvPr id="5" name="Espaço Reservado para Conteúdo 4"/>
          <p:cNvPicPr>
            <a:picLocks noGrp="1" noChangeAspect="1"/>
          </p:cNvPicPr>
          <p:nvPr>
            <p:ph idx="1"/>
          </p:nvPr>
        </p:nvPicPr>
        <p:blipFill>
          <a:blip r:embed="rId2"/>
          <a:stretch>
            <a:fillRect/>
          </a:stretch>
        </p:blipFill>
        <p:spPr>
          <a:xfrm>
            <a:off x="91921" y="1351128"/>
            <a:ext cx="7416219" cy="3384645"/>
          </a:xfrm>
          <a:prstGeom prst="rect">
            <a:avLst/>
          </a:prstGeom>
        </p:spPr>
      </p:pic>
      <p:sp>
        <p:nvSpPr>
          <p:cNvPr id="4" name="Espaço Reservado para Texto 3"/>
          <p:cNvSpPr>
            <a:spLocks noGrp="1"/>
          </p:cNvSpPr>
          <p:nvPr>
            <p:ph type="body" sz="half" idx="2"/>
          </p:nvPr>
        </p:nvSpPr>
        <p:spPr>
          <a:xfrm>
            <a:off x="8275982" y="1760561"/>
            <a:ext cx="3398520" cy="3878239"/>
          </a:xfrm>
        </p:spPr>
        <p:txBody>
          <a:bodyPr>
            <a:normAutofit fontScale="92500" lnSpcReduction="10000"/>
          </a:bodyPr>
          <a:lstStyle/>
          <a:p>
            <a:r>
              <a:rPr lang="pt-BR" sz="2400" dirty="0"/>
              <a:t>É importante ressaltar que os valores de chave </a:t>
            </a:r>
            <a:r>
              <a:rPr lang="pt-BR" sz="2400" dirty="0" smtClean="0"/>
              <a:t>primária têm </a:t>
            </a:r>
            <a:r>
              <a:rPr lang="pt-BR" sz="2400" dirty="0"/>
              <a:t>relação especial </a:t>
            </a:r>
            <a:r>
              <a:rPr lang="pt-BR" sz="2400" dirty="0" smtClean="0"/>
              <a:t>com os métodos </a:t>
            </a:r>
            <a:r>
              <a:rPr lang="pt-BR" sz="2400" i="1" dirty="0" smtClean="0"/>
              <a:t>equals</a:t>
            </a:r>
            <a:r>
              <a:rPr lang="pt-BR" sz="2400" dirty="0" smtClean="0"/>
              <a:t> </a:t>
            </a:r>
            <a:r>
              <a:rPr lang="pt-BR" sz="2400" dirty="0"/>
              <a:t>() e </a:t>
            </a:r>
            <a:r>
              <a:rPr lang="pt-BR" sz="2400" i="1" dirty="0"/>
              <a:t>hashCode</a:t>
            </a:r>
            <a:r>
              <a:rPr lang="pt-BR" sz="2400" dirty="0"/>
              <a:t> () . </a:t>
            </a:r>
            <a:endParaRPr lang="pt-BR" sz="2400" dirty="0" smtClean="0"/>
          </a:p>
          <a:p>
            <a:r>
              <a:rPr lang="pt-BR" sz="2400" dirty="0" smtClean="0"/>
              <a:t>Tipicamente, esses </a:t>
            </a:r>
            <a:r>
              <a:rPr lang="pt-BR" sz="2400" dirty="0"/>
              <a:t>métodos são </a:t>
            </a:r>
            <a:r>
              <a:rPr lang="pt-BR" sz="2400" dirty="0" smtClean="0"/>
              <a:t>sobrescritos para </a:t>
            </a:r>
            <a:r>
              <a:rPr lang="pt-BR" sz="2400" dirty="0"/>
              <a:t>comparar objetos </a:t>
            </a:r>
            <a:r>
              <a:rPr lang="pt-BR" sz="2400" dirty="0" smtClean="0"/>
              <a:t>do </a:t>
            </a:r>
            <a:r>
              <a:rPr lang="pt-BR" sz="2400" dirty="0"/>
              <a:t>modelo de domínio Java </a:t>
            </a:r>
            <a:r>
              <a:rPr lang="pt-BR" sz="2400" dirty="0" smtClean="0"/>
              <a:t>através de valores da chave primária</a:t>
            </a:r>
            <a:r>
              <a:rPr lang="pt-BR" dirty="0" smtClean="0"/>
              <a:t>. </a:t>
            </a:r>
            <a:endParaRPr lang="pt-BR" dirty="0"/>
          </a:p>
        </p:txBody>
      </p:sp>
    </p:spTree>
    <p:extLst>
      <p:ext uri="{BB962C8B-B14F-4D97-AF65-F5344CB8AC3E}">
        <p14:creationId xmlns:p14="http://schemas.microsoft.com/office/powerpoint/2010/main" val="322952701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de 3 </a:t>
            </a:r>
            <a:r>
              <a:rPr lang="pt-BR" dirty="0"/>
              <a:t>Camadas para </a:t>
            </a:r>
            <a:r>
              <a:rPr lang="en-US" i="1" dirty="0" smtClean="0"/>
              <a:t>Rich</a:t>
            </a:r>
            <a:r>
              <a:rPr lang="en-US" dirty="0" smtClean="0"/>
              <a:t> </a:t>
            </a:r>
            <a:r>
              <a:rPr lang="en-US" i="1" dirty="0" smtClean="0"/>
              <a:t>Client</a:t>
            </a:r>
            <a:endParaRPr lang="en-US" i="1" dirty="0"/>
          </a:p>
        </p:txBody>
      </p:sp>
      <p:pic>
        <p:nvPicPr>
          <p:cNvPr id="4" name="Espaço Reservado para Conteúdo 3"/>
          <p:cNvPicPr>
            <a:picLocks noGrp="1" noChangeAspect="1"/>
          </p:cNvPicPr>
          <p:nvPr>
            <p:ph idx="1"/>
          </p:nvPr>
        </p:nvPicPr>
        <p:blipFill>
          <a:blip r:embed="rId2"/>
          <a:stretch>
            <a:fillRect/>
          </a:stretch>
        </p:blipFill>
        <p:spPr>
          <a:xfrm>
            <a:off x="657223" y="3206099"/>
            <a:ext cx="6774405" cy="3014397"/>
          </a:xfrm>
          <a:prstGeom prst="rect">
            <a:avLst/>
          </a:prstGeom>
        </p:spPr>
      </p:pic>
      <p:sp>
        <p:nvSpPr>
          <p:cNvPr id="8" name="Espaço Reservado para Conteúdo 7"/>
          <p:cNvSpPr>
            <a:spLocks noGrp="1"/>
          </p:cNvSpPr>
          <p:nvPr>
            <p:ph sz="half" idx="4294967295"/>
          </p:nvPr>
        </p:nvSpPr>
        <p:spPr>
          <a:xfrm>
            <a:off x="657224" y="2372151"/>
            <a:ext cx="11534776" cy="1079388"/>
          </a:xfrm>
        </p:spPr>
        <p:txBody>
          <a:bodyPr/>
          <a:lstStyle/>
          <a:p>
            <a:pPr>
              <a:buFont typeface="Arial" panose="020B0604020202020204" pitchFamily="34" charset="0"/>
              <a:buChar char="•"/>
            </a:pPr>
            <a:r>
              <a:rPr lang="pt-BR" dirty="0" smtClean="0"/>
              <a:t> A aplicação cliente tipicamente construída com </a:t>
            </a:r>
            <a:r>
              <a:rPr lang="en-US" dirty="0"/>
              <a:t> Java Swing </a:t>
            </a:r>
            <a:r>
              <a:rPr lang="en-US" dirty="0" smtClean="0"/>
              <a:t>(</a:t>
            </a:r>
            <a:r>
              <a:rPr lang="en-US" dirty="0"/>
              <a:t>Java SE</a:t>
            </a:r>
            <a:r>
              <a:rPr lang="en-US" dirty="0" smtClean="0"/>
              <a:t>), e a </a:t>
            </a:r>
            <a:r>
              <a:rPr lang="pt-BR" dirty="0" smtClean="0"/>
              <a:t>comunicação</a:t>
            </a:r>
            <a:r>
              <a:rPr lang="en-US" dirty="0" smtClean="0"/>
              <a:t> com o </a:t>
            </a:r>
            <a:r>
              <a:rPr lang="en-US" i="1" dirty="0" smtClean="0"/>
              <a:t>container</a:t>
            </a:r>
            <a:r>
              <a:rPr lang="en-US" dirty="0" smtClean="0"/>
              <a:t> EJB se </a:t>
            </a:r>
            <a:r>
              <a:rPr lang="pt-BR" dirty="0" smtClean="0"/>
              <a:t>dá através </a:t>
            </a:r>
            <a:r>
              <a:rPr lang="en-US" dirty="0" smtClean="0"/>
              <a:t>de RMI.</a:t>
            </a:r>
            <a:endParaRPr lang="pt-BR" dirty="0"/>
          </a:p>
        </p:txBody>
      </p:sp>
    </p:spTree>
    <p:extLst>
      <p:ext uri="{BB962C8B-B14F-4D97-AF65-F5344CB8AC3E}">
        <p14:creationId xmlns:p14="http://schemas.microsoft.com/office/powerpoint/2010/main" val="202603024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de 3 Camadas para </a:t>
            </a:r>
            <a:r>
              <a:rPr lang="en-US" i="1" dirty="0"/>
              <a:t>Rich</a:t>
            </a:r>
            <a:r>
              <a:rPr lang="en-US" dirty="0"/>
              <a:t> </a:t>
            </a:r>
            <a:r>
              <a:rPr lang="en-US" i="1" dirty="0"/>
              <a:t>Client</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camada do cliente normalmente é um </a:t>
            </a:r>
            <a:r>
              <a:rPr lang="pt-BR" i="1" dirty="0" smtClean="0"/>
              <a:t>browser</a:t>
            </a:r>
            <a:r>
              <a:rPr lang="pt-BR" dirty="0" smtClean="0"/>
              <a:t> ou um dispositivo móvel. </a:t>
            </a:r>
            <a:endParaRPr lang="pt-BR" dirty="0"/>
          </a:p>
        </p:txBody>
      </p:sp>
      <p:pic>
        <p:nvPicPr>
          <p:cNvPr id="4" name="Espaço Reservado para Conteúdo 4"/>
          <p:cNvPicPr>
            <a:picLocks noChangeAspect="1"/>
          </p:cNvPicPr>
          <p:nvPr/>
        </p:nvPicPr>
        <p:blipFill>
          <a:blip r:embed="rId2"/>
          <a:stretch>
            <a:fillRect/>
          </a:stretch>
        </p:blipFill>
        <p:spPr>
          <a:xfrm>
            <a:off x="676656" y="2703961"/>
            <a:ext cx="8052618" cy="3073903"/>
          </a:xfrm>
          <a:prstGeom prst="rect">
            <a:avLst/>
          </a:prstGeom>
        </p:spPr>
      </p:pic>
    </p:spTree>
    <p:extLst>
      <p:ext uri="{BB962C8B-B14F-4D97-AF65-F5344CB8AC3E}">
        <p14:creationId xmlns:p14="http://schemas.microsoft.com/office/powerpoint/2010/main" val="110965638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Vamos utilizar o </a:t>
            </a:r>
            <a:r>
              <a:rPr lang="pt-BR" i="1" dirty="0" smtClean="0"/>
              <a:t>Glassfish</a:t>
            </a:r>
            <a:r>
              <a:rPr lang="pt-BR" dirty="0" smtClean="0"/>
              <a:t> e o </a:t>
            </a:r>
            <a:r>
              <a:rPr lang="pt-BR" i="1" dirty="0" smtClean="0"/>
              <a:t>Netbeans</a:t>
            </a:r>
            <a:r>
              <a:rPr lang="pt-BR" dirty="0" smtClean="0"/>
              <a:t>, no qual vamos criar uma aplicação </a:t>
            </a:r>
            <a:r>
              <a:rPr lang="pt-BR" i="1" dirty="0" smtClean="0"/>
              <a:t>enterprise</a:t>
            </a:r>
            <a:r>
              <a:rPr lang="pt-BR" dirty="0" smtClean="0"/>
              <a:t>.</a:t>
            </a:r>
          </a:p>
          <a:p>
            <a:pPr>
              <a:buFont typeface="Arial" panose="020B0604020202020204" pitchFamily="34" charset="0"/>
              <a:buChar char="•"/>
            </a:pPr>
            <a:r>
              <a:rPr lang="pt-BR" i="1" dirty="0"/>
              <a:t> </a:t>
            </a:r>
            <a:r>
              <a:rPr lang="pt-BR" dirty="0" smtClean="0"/>
              <a:t>A aplicação será empacotada em um “.</a:t>
            </a:r>
            <a:r>
              <a:rPr lang="pt-BR" i="1" dirty="0" smtClean="0"/>
              <a:t>war” (</a:t>
            </a:r>
            <a:r>
              <a:rPr lang="pt-BR" i="1" dirty="0"/>
              <a:t>Web Application aRchive</a:t>
            </a:r>
            <a:r>
              <a:rPr lang="pt-BR" i="1" dirty="0" smtClean="0"/>
              <a:t>) </a:t>
            </a:r>
            <a:r>
              <a:rPr lang="pt-BR" dirty="0" smtClean="0"/>
              <a:t>e implantada no </a:t>
            </a:r>
            <a:r>
              <a:rPr lang="pt-BR" i="1" dirty="0" smtClean="0"/>
              <a:t>Glassfish</a:t>
            </a:r>
            <a:r>
              <a:rPr lang="pt-BR" dirty="0" smtClean="0"/>
              <a:t>. </a:t>
            </a:r>
            <a:endParaRPr lang="pt-BR" i="1" dirty="0"/>
          </a:p>
        </p:txBody>
      </p:sp>
      <p:pic>
        <p:nvPicPr>
          <p:cNvPr id="4" name="Imagem 3"/>
          <p:cNvPicPr>
            <a:picLocks noChangeAspect="1"/>
          </p:cNvPicPr>
          <p:nvPr/>
        </p:nvPicPr>
        <p:blipFill>
          <a:blip r:embed="rId2"/>
          <a:stretch>
            <a:fillRect/>
          </a:stretch>
        </p:blipFill>
        <p:spPr>
          <a:xfrm>
            <a:off x="2453940" y="3669878"/>
            <a:ext cx="6432483" cy="869045"/>
          </a:xfrm>
          <a:prstGeom prst="rect">
            <a:avLst/>
          </a:prstGeom>
        </p:spPr>
      </p:pic>
    </p:spTree>
    <p:extLst>
      <p:ext uri="{BB962C8B-B14F-4D97-AF65-F5344CB8AC3E}">
        <p14:creationId xmlns:p14="http://schemas.microsoft.com/office/powerpoint/2010/main" val="154580591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657224" y="1821545"/>
            <a:ext cx="7186410" cy="4930893"/>
          </a:xfrm>
          <a:prstGeom prst="rect">
            <a:avLst/>
          </a:prstGeom>
        </p:spPr>
      </p:pic>
    </p:spTree>
    <p:extLst>
      <p:ext uri="{BB962C8B-B14F-4D97-AF65-F5344CB8AC3E}">
        <p14:creationId xmlns:p14="http://schemas.microsoft.com/office/powerpoint/2010/main" val="3327606038"/>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Vamos criar um </a:t>
            </a:r>
            <a:r>
              <a:rPr lang="pt-BR" i="1" dirty="0" smtClean="0"/>
              <a:t>bean </a:t>
            </a:r>
            <a:r>
              <a:rPr lang="pt-BR" dirty="0" smtClean="0"/>
              <a:t>de sessão sem estado, com um único método: </a:t>
            </a:r>
            <a:r>
              <a:rPr lang="pt-BR" i="1" dirty="0" smtClean="0"/>
              <a:t>getMensagem</a:t>
            </a:r>
            <a:r>
              <a:rPr lang="pt-BR" dirty="0" smtClean="0"/>
              <a:t>.</a:t>
            </a:r>
          </a:p>
          <a:p>
            <a:pPr>
              <a:buFont typeface="Arial" panose="020B0604020202020204" pitchFamily="34" charset="0"/>
              <a:buChar char="•"/>
            </a:pPr>
            <a:r>
              <a:rPr lang="pt-BR" dirty="0"/>
              <a:t> </a:t>
            </a:r>
            <a:r>
              <a:rPr lang="pt-BR" dirty="0" smtClean="0"/>
              <a:t>Observe que o </a:t>
            </a:r>
            <a:r>
              <a:rPr lang="pt-BR" i="1" dirty="0" smtClean="0"/>
              <a:t>bean</a:t>
            </a:r>
            <a:r>
              <a:rPr lang="pt-BR" dirty="0" smtClean="0"/>
              <a:t> de sessão nada mais é do que um POJO com a anotação </a:t>
            </a:r>
            <a:r>
              <a:rPr lang="pt-BR" i="1" dirty="0" smtClean="0"/>
              <a:t>Stateless</a:t>
            </a:r>
            <a:r>
              <a:rPr lang="pt-BR" dirty="0" smtClean="0"/>
              <a:t>.</a:t>
            </a:r>
          </a:p>
          <a:p>
            <a:pPr>
              <a:buFont typeface="Arial" panose="020B0604020202020204" pitchFamily="34" charset="0"/>
              <a:buChar char="•"/>
            </a:pPr>
            <a:r>
              <a:rPr lang="pt-BR" dirty="0"/>
              <a:t> </a:t>
            </a:r>
            <a:r>
              <a:rPr lang="pt-BR" dirty="0" smtClean="0"/>
              <a:t>As anotações adicionam serviços da plataforma, tais como acesso remoto, suporte a </a:t>
            </a:r>
            <a:r>
              <a:rPr lang="pt-BR" i="1" dirty="0" smtClean="0"/>
              <a:t>web services</a:t>
            </a:r>
            <a:r>
              <a:rPr lang="pt-BR" dirty="0" smtClean="0"/>
              <a:t>, etc.</a:t>
            </a:r>
            <a:endParaRPr lang="pt-BR" dirty="0"/>
          </a:p>
        </p:txBody>
      </p:sp>
      <p:pic>
        <p:nvPicPr>
          <p:cNvPr id="10" name="Espaço Reservado para Conteúdo 9">
            <a:hlinkClick r:id="rId2"/>
          </p:cNvPr>
          <p:cNvPicPr>
            <a:picLocks noGrp="1" noChangeAspect="1"/>
          </p:cNvPicPr>
          <p:nvPr>
            <p:ph sz="half" idx="2"/>
          </p:nvPr>
        </p:nvPicPr>
        <p:blipFill>
          <a:blip r:embed="rId3"/>
          <a:stretch>
            <a:fillRect/>
          </a:stretch>
        </p:blipFill>
        <p:spPr>
          <a:xfrm>
            <a:off x="5359528" y="2157731"/>
            <a:ext cx="6385779" cy="2877908"/>
          </a:xfrm>
          <a:prstGeom prst="rect">
            <a:avLst/>
          </a:prstGeom>
        </p:spPr>
      </p:pic>
    </p:spTree>
    <p:extLst>
      <p:ext uri="{BB962C8B-B14F-4D97-AF65-F5344CB8AC3E}">
        <p14:creationId xmlns:p14="http://schemas.microsoft.com/office/powerpoint/2010/main" val="357909225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96366"/>
          </a:xfrm>
        </p:spPr>
        <p:txBody>
          <a:bodyPr/>
          <a:lstStyle/>
          <a:p>
            <a:r>
              <a:rPr lang="pt-BR" dirty="0" smtClean="0"/>
              <a:t>Primeiro Exemplo</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3000" y="0"/>
            <a:ext cx="7871992" cy="6858000"/>
          </a:xfrm>
          <a:prstGeom prst="rect">
            <a:avLst/>
          </a:prstGeom>
        </p:spPr>
      </p:pic>
      <p:sp>
        <p:nvSpPr>
          <p:cNvPr id="6" name="Espaço Reservado para Texto 5"/>
          <p:cNvSpPr>
            <a:spLocks noGrp="1"/>
          </p:cNvSpPr>
          <p:nvPr>
            <p:ph type="body" sz="half" idx="2"/>
          </p:nvPr>
        </p:nvSpPr>
        <p:spPr>
          <a:xfrm>
            <a:off x="8275982" y="1738649"/>
            <a:ext cx="3398520" cy="4649272"/>
          </a:xfrm>
        </p:spPr>
        <p:txBody>
          <a:bodyPr>
            <a:normAutofit/>
          </a:bodyPr>
          <a:lstStyle/>
          <a:p>
            <a:pPr marL="285750" indent="-285750">
              <a:buFont typeface="Arial" panose="020B0604020202020204" pitchFamily="34" charset="0"/>
              <a:buChar char="•"/>
            </a:pPr>
            <a:r>
              <a:rPr lang="pt-BR" dirty="0"/>
              <a:t>EJB3 utiliza </a:t>
            </a:r>
            <a:r>
              <a:rPr lang="pt-BR" dirty="0">
                <a:hlinkClick r:id="rId4"/>
              </a:rPr>
              <a:t>injeção de </a:t>
            </a:r>
            <a:r>
              <a:rPr lang="pt-BR" dirty="0" smtClean="0">
                <a:hlinkClick r:id="rId4"/>
              </a:rPr>
              <a:t>dependências</a:t>
            </a:r>
            <a:r>
              <a:rPr lang="pt-BR" dirty="0" smtClean="0"/>
              <a:t>, que permite que você simplesmente declare dependências de componentes e deixe o </a:t>
            </a:r>
            <a:r>
              <a:rPr lang="pt-BR" i="1" dirty="0" smtClean="0"/>
              <a:t>container</a:t>
            </a:r>
            <a:r>
              <a:rPr lang="pt-BR" dirty="0" smtClean="0"/>
              <a:t> EJB responsável por tarefas como instanciar, inicializar e disponibilizar o componente solicitado.</a:t>
            </a:r>
            <a:endParaRPr lang="pt-BR" dirty="0"/>
          </a:p>
          <a:p>
            <a:pPr marL="285750" indent="-285750">
              <a:buFont typeface="Arial" panose="020B0604020202020204" pitchFamily="34" charset="0"/>
              <a:buChar char="•"/>
            </a:pPr>
            <a:r>
              <a:rPr lang="pt-BR" dirty="0" smtClean="0"/>
              <a:t>Assim, para utilizar o </a:t>
            </a:r>
            <a:r>
              <a:rPr lang="pt-BR" i="1" dirty="0" smtClean="0"/>
              <a:t>session bean</a:t>
            </a:r>
            <a:r>
              <a:rPr lang="pt-BR" dirty="0" smtClean="0"/>
              <a:t> criado, basta utilizar a anotação @</a:t>
            </a:r>
            <a:r>
              <a:rPr lang="pt-BR" i="1" dirty="0" smtClean="0"/>
              <a:t>EJB</a:t>
            </a:r>
            <a:r>
              <a:rPr lang="pt-BR" dirty="0" smtClean="0"/>
              <a:t> no </a:t>
            </a:r>
            <a:r>
              <a:rPr lang="pt-BR" i="1" dirty="0" smtClean="0"/>
              <a:t>AloServlet</a:t>
            </a:r>
            <a:r>
              <a:rPr lang="pt-BR" dirty="0" smtClean="0"/>
              <a:t> e, automaticamente, uma instância de </a:t>
            </a:r>
            <a:r>
              <a:rPr lang="pt-BR" i="1" dirty="0" smtClean="0"/>
              <a:t>AloBean</a:t>
            </a:r>
            <a:r>
              <a:rPr lang="pt-BR" dirty="0" smtClean="0"/>
              <a:t> estará disponível para uso.</a:t>
            </a:r>
          </a:p>
        </p:txBody>
      </p:sp>
    </p:spTree>
    <p:extLst>
      <p:ext uri="{BB962C8B-B14F-4D97-AF65-F5344CB8AC3E}">
        <p14:creationId xmlns:p14="http://schemas.microsoft.com/office/powerpoint/2010/main" val="2112538504"/>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9891" y="1596981"/>
            <a:ext cx="6453925" cy="2717442"/>
          </a:xfrm>
          <a:prstGeom prst="rect">
            <a:avLst/>
          </a:prstGeom>
        </p:spPr>
      </p:pic>
      <p:sp>
        <p:nvSpPr>
          <p:cNvPr id="4" name="Espaço Reservado para Texto 3"/>
          <p:cNvSpPr>
            <a:spLocks noGrp="1"/>
          </p:cNvSpPr>
          <p:nvPr>
            <p:ph type="body" sz="half" idx="2"/>
          </p:nvPr>
        </p:nvSpPr>
        <p:spPr/>
        <p:txBody>
          <a:bodyPr>
            <a:normAutofit/>
          </a:bodyPr>
          <a:lstStyle/>
          <a:p>
            <a:pPr marL="285750" indent="-285750">
              <a:buFont typeface="Arial" panose="020B0604020202020204" pitchFamily="34" charset="0"/>
              <a:buChar char="•"/>
            </a:pPr>
            <a:r>
              <a:rPr lang="pt-BR" sz="2400" dirty="0" smtClean="0"/>
              <a:t>Acessando a aplicação </a:t>
            </a:r>
            <a:r>
              <a:rPr lang="pt-BR" sz="2400" i="1" dirty="0" smtClean="0"/>
              <a:t>web</a:t>
            </a:r>
            <a:r>
              <a:rPr lang="pt-BR" sz="2400" dirty="0" smtClean="0"/>
              <a:t>.</a:t>
            </a:r>
            <a:endParaRPr lang="pt-BR" sz="2400" dirty="0"/>
          </a:p>
        </p:txBody>
      </p:sp>
    </p:spTree>
    <p:extLst>
      <p:ext uri="{BB962C8B-B14F-4D97-AF65-F5344CB8AC3E}">
        <p14:creationId xmlns:p14="http://schemas.microsoft.com/office/powerpoint/2010/main" val="248104593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3" y="471032"/>
            <a:ext cx="10772775" cy="1658198"/>
          </a:xfrm>
        </p:spPr>
        <p:txBody>
          <a:bodyPr/>
          <a:lstStyle/>
          <a:p>
            <a:r>
              <a:rPr lang="pt-BR" dirty="0" smtClean="0"/>
              <a:t>Console de Administração – </a:t>
            </a:r>
            <a:r>
              <a:rPr lang="pt-BR" i="1" dirty="0" smtClean="0"/>
              <a:t>Glassfish</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126125" y="1777285"/>
            <a:ext cx="11834969" cy="4700788"/>
          </a:xfrm>
          <a:prstGeom prst="rect">
            <a:avLst/>
          </a:prstGeom>
        </p:spPr>
      </p:pic>
    </p:spTree>
    <p:extLst>
      <p:ext uri="{BB962C8B-B14F-4D97-AF65-F5344CB8AC3E}">
        <p14:creationId xmlns:p14="http://schemas.microsoft.com/office/powerpoint/2010/main" val="402014027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Console de Administração – </a:t>
            </a:r>
            <a:r>
              <a:rPr lang="pt-BR" i="1" dirty="0" smtClean="0"/>
              <a:t>Glassfish</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98491" y="2415968"/>
            <a:ext cx="9811423" cy="3767137"/>
          </a:xfrm>
          <a:prstGeom prst="rect">
            <a:avLst/>
          </a:prstGeom>
        </p:spPr>
      </p:pic>
      <p:sp>
        <p:nvSpPr>
          <p:cNvPr id="5" name="Espaço Reservado para Conteúdo 4"/>
          <p:cNvSpPr>
            <a:spLocks noGrp="1"/>
          </p:cNvSpPr>
          <p:nvPr>
            <p:ph sz="half" idx="4294967295"/>
          </p:nvPr>
        </p:nvSpPr>
        <p:spPr>
          <a:xfrm>
            <a:off x="798491" y="1998663"/>
            <a:ext cx="11393510" cy="512717"/>
          </a:xfrm>
        </p:spPr>
        <p:txBody>
          <a:bodyPr/>
          <a:lstStyle/>
          <a:p>
            <a:pPr>
              <a:buFont typeface="Arial" panose="020B0604020202020204" pitchFamily="34" charset="0"/>
              <a:buChar char="•"/>
            </a:pPr>
            <a:r>
              <a:rPr lang="pt-BR" dirty="0" smtClean="0"/>
              <a:t> Observe que a aplicação está empacotada em um único arquivo </a:t>
            </a:r>
            <a:r>
              <a:rPr lang="pt-BR" i="1" dirty="0" smtClean="0"/>
              <a:t>war.</a:t>
            </a:r>
            <a:endParaRPr lang="pt-BR" dirty="0"/>
          </a:p>
        </p:txBody>
      </p:sp>
    </p:spTree>
    <p:extLst>
      <p:ext uri="{BB962C8B-B14F-4D97-AF65-F5344CB8AC3E}">
        <p14:creationId xmlns:p14="http://schemas.microsoft.com/office/powerpoint/2010/main" val="2572055684"/>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a:xfrm>
            <a:off x="676656" y="2011681"/>
            <a:ext cx="10753725" cy="1349705"/>
          </a:xfrm>
        </p:spPr>
        <p:txBody>
          <a:bodyPr>
            <a:normAutofit/>
          </a:bodyPr>
          <a:lstStyle/>
          <a:p>
            <a:pPr>
              <a:buFont typeface="Arial" panose="020B0604020202020204" pitchFamily="34" charset="0"/>
              <a:buChar char="•"/>
            </a:pPr>
            <a:r>
              <a:rPr lang="pt-BR" dirty="0" smtClean="0"/>
              <a:t> Podemos, ainda, empacotar a aplicação em um arquivo .</a:t>
            </a:r>
            <a:r>
              <a:rPr lang="pt-BR" i="1" dirty="0" smtClean="0"/>
              <a:t>ear (</a:t>
            </a:r>
            <a:r>
              <a:rPr lang="pt-BR" i="1" dirty="0"/>
              <a:t>Enterprise Application aRchive</a:t>
            </a:r>
            <a:r>
              <a:rPr lang="pt-BR" i="1" dirty="0" smtClean="0"/>
              <a:t>)</a:t>
            </a:r>
            <a:r>
              <a:rPr lang="pt-BR" dirty="0" smtClean="0"/>
              <a:t>. Versões anteriores ao EJB3 só permitiam esse tipo de empacotamento.</a:t>
            </a:r>
          </a:p>
          <a:p>
            <a:pPr>
              <a:buFont typeface="Arial" panose="020B0604020202020204" pitchFamily="34" charset="0"/>
              <a:buChar char="•"/>
            </a:pPr>
            <a:r>
              <a:rPr lang="pt-BR" i="1" dirty="0"/>
              <a:t> </a:t>
            </a:r>
            <a:r>
              <a:rPr lang="pt-BR" dirty="0" smtClean="0"/>
              <a:t>Neste caso, temos um módulo EJB e um módulo </a:t>
            </a:r>
            <a:r>
              <a:rPr lang="pt-BR" i="1" dirty="0" smtClean="0"/>
              <a:t>web.</a:t>
            </a:r>
            <a:endParaRPr lang="pt-BR" i="1" dirty="0"/>
          </a:p>
        </p:txBody>
      </p:sp>
      <p:pic>
        <p:nvPicPr>
          <p:cNvPr id="4" name="Imagem 3"/>
          <p:cNvPicPr>
            <a:picLocks noChangeAspect="1"/>
          </p:cNvPicPr>
          <p:nvPr/>
        </p:nvPicPr>
        <p:blipFill>
          <a:blip r:embed="rId2"/>
          <a:stretch>
            <a:fillRect/>
          </a:stretch>
        </p:blipFill>
        <p:spPr>
          <a:xfrm>
            <a:off x="676656" y="3361386"/>
            <a:ext cx="11287817" cy="1957587"/>
          </a:xfrm>
          <a:prstGeom prst="rect">
            <a:avLst/>
          </a:prstGeom>
        </p:spPr>
      </p:pic>
    </p:spTree>
    <p:extLst>
      <p:ext uri="{BB962C8B-B14F-4D97-AF65-F5344CB8AC3E}">
        <p14:creationId xmlns:p14="http://schemas.microsoft.com/office/powerpoint/2010/main" val="4257492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AccessType</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Quanto </a:t>
            </a:r>
            <a:r>
              <a:rPr lang="pt-BR" i="1" dirty="0" smtClean="0"/>
              <a:t>AccessType.FIELD</a:t>
            </a:r>
            <a:r>
              <a:rPr lang="pt-BR" dirty="0" smtClean="0"/>
              <a:t> (valor </a:t>
            </a:r>
            <a:r>
              <a:rPr lang="pt-BR" i="1" dirty="0" smtClean="0"/>
              <a:t>default) </a:t>
            </a:r>
            <a:r>
              <a:rPr lang="pt-BR" dirty="0" smtClean="0"/>
              <a:t>é utilizado, a anotação @</a:t>
            </a:r>
            <a:r>
              <a:rPr lang="en-US" i="1" dirty="0" smtClean="0"/>
              <a:t>Column</a:t>
            </a:r>
            <a:r>
              <a:rPr lang="pt-BR" dirty="0" smtClean="0"/>
              <a:t>  deve ser colocada sobre os atributos. Assim, JPA recupera e altera os valores dos atributos diretamente.</a:t>
            </a:r>
          </a:p>
          <a:p>
            <a:pPr>
              <a:buFont typeface="Arial" panose="020B0604020202020204" pitchFamily="34" charset="0"/>
              <a:buChar char="•"/>
            </a:pPr>
            <a:r>
              <a:rPr lang="pt-BR" dirty="0"/>
              <a:t> Quando </a:t>
            </a:r>
            <a:r>
              <a:rPr lang="pt-BR" i="1" dirty="0" smtClean="0"/>
              <a:t>AccessType.PROPERTY</a:t>
            </a:r>
            <a:r>
              <a:rPr lang="pt-BR" dirty="0" smtClean="0"/>
              <a:t> é utilizado, as anotações </a:t>
            </a:r>
            <a:r>
              <a:rPr lang="pt-BR" dirty="0"/>
              <a:t>@</a:t>
            </a:r>
            <a:r>
              <a:rPr lang="en-US" i="1" dirty="0" smtClean="0"/>
              <a:t>Column, @Id</a:t>
            </a:r>
            <a:r>
              <a:rPr lang="pt-BR" dirty="0" smtClean="0"/>
              <a:t>  e outras referentes ao mapeamento devem </a:t>
            </a:r>
            <a:r>
              <a:rPr lang="pt-BR" dirty="0"/>
              <a:t>ser </a:t>
            </a:r>
            <a:r>
              <a:rPr lang="pt-BR" dirty="0" smtClean="0"/>
              <a:t>colocadas </a:t>
            </a:r>
            <a:r>
              <a:rPr lang="pt-BR" dirty="0"/>
              <a:t>sobre os </a:t>
            </a:r>
            <a:r>
              <a:rPr lang="pt-BR" dirty="0" smtClean="0"/>
              <a:t>métodos. </a:t>
            </a:r>
            <a:r>
              <a:rPr lang="pt-BR" dirty="0"/>
              <a:t>Assim, JPA recupera e altera os valores dos atributos </a:t>
            </a:r>
            <a:r>
              <a:rPr lang="pt-BR" dirty="0" smtClean="0"/>
              <a:t>através dos métodos </a:t>
            </a:r>
            <a:r>
              <a:rPr lang="pt-BR" i="1" dirty="0" smtClean="0"/>
              <a:t>set</a:t>
            </a:r>
            <a:r>
              <a:rPr lang="pt-BR" dirty="0" smtClean="0"/>
              <a:t> e </a:t>
            </a:r>
            <a:r>
              <a:rPr lang="pt-BR" i="1" dirty="0" smtClean="0"/>
              <a:t>get</a:t>
            </a:r>
            <a:r>
              <a:rPr lang="pt-BR" dirty="0" smtClean="0"/>
              <a:t>.</a:t>
            </a:r>
            <a:endParaRPr lang="pt-BR" dirty="0"/>
          </a:p>
          <a:p>
            <a:pPr>
              <a:buFont typeface="Arial" panose="020B0604020202020204" pitchFamily="34" charset="0"/>
              <a:buChar char="•"/>
            </a:pPr>
            <a:endParaRPr lang="pt-BR" dirty="0"/>
          </a:p>
        </p:txBody>
      </p:sp>
      <p:pic>
        <p:nvPicPr>
          <p:cNvPr id="10" name="Imagem 9"/>
          <p:cNvPicPr>
            <a:picLocks noChangeAspect="1"/>
          </p:cNvPicPr>
          <p:nvPr/>
        </p:nvPicPr>
        <p:blipFill>
          <a:blip r:embed="rId2"/>
          <a:stretch>
            <a:fillRect/>
          </a:stretch>
        </p:blipFill>
        <p:spPr>
          <a:xfrm>
            <a:off x="3833887" y="4640241"/>
            <a:ext cx="3439236" cy="1146412"/>
          </a:xfrm>
          <a:prstGeom prst="rect">
            <a:avLst/>
          </a:prstGeom>
        </p:spPr>
      </p:pic>
    </p:spTree>
    <p:extLst>
      <p:ext uri="{BB962C8B-B14F-4D97-AF65-F5344CB8AC3E}">
        <p14:creationId xmlns:p14="http://schemas.microsoft.com/office/powerpoint/2010/main" val="400392298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499533"/>
            <a:ext cx="10772775" cy="672444"/>
          </a:xfrm>
        </p:spPr>
        <p:txBody>
          <a:bodyPr>
            <a:normAutofit fontScale="90000"/>
          </a:bodyPr>
          <a:lstStyle/>
          <a:p>
            <a:r>
              <a:rPr lang="en-US" dirty="0" smtClean="0"/>
              <a:t>Session Beans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4116002107"/>
              </p:ext>
            </p:extLst>
          </p:nvPr>
        </p:nvGraphicFramePr>
        <p:xfrm>
          <a:off x="657224" y="1380299"/>
          <a:ext cx="10753726" cy="47599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Tipo</a:t>
                      </a:r>
                      <a:endParaRPr lang="pt-BR" dirty="0"/>
                    </a:p>
                  </a:txBody>
                  <a:tcPr/>
                </a:tc>
                <a:tc>
                  <a:txBody>
                    <a:bodyPr/>
                    <a:lstStyle/>
                    <a:p>
                      <a:r>
                        <a:rPr lang="pt-BR" dirty="0" smtClean="0"/>
                        <a:t>Descrição</a:t>
                      </a:r>
                      <a:endParaRPr lang="pt-BR" dirty="0"/>
                    </a:p>
                  </a:txBody>
                  <a:tcPr/>
                </a:tc>
              </a:tr>
              <a:tr h="370840">
                <a:tc>
                  <a:txBody>
                    <a:bodyPr/>
                    <a:lstStyle/>
                    <a:p>
                      <a:r>
                        <a:rPr lang="en-US" i="0" noProof="0" dirty="0" smtClean="0"/>
                        <a:t>Stateful Session Beans</a:t>
                      </a:r>
                      <a:endParaRPr lang="en-US" i="0" noProof="0" dirty="0"/>
                    </a:p>
                  </a:txBody>
                  <a:tcPr/>
                </a:tc>
                <a:tc>
                  <a:txBody>
                    <a:bodyPr/>
                    <a:lstStyle/>
                    <a:p>
                      <a:r>
                        <a:rPr lang="pt-BR" dirty="0" smtClean="0"/>
                        <a:t>Mantém o estado de conversação com o cliente. Isso significa que os valores de qualquer de seus atributos</a:t>
                      </a:r>
                      <a:r>
                        <a:rPr lang="pt-BR" baseline="0" dirty="0" smtClean="0"/>
                        <a:t> mantém</a:t>
                      </a:r>
                      <a:r>
                        <a:rPr lang="pt-BR" dirty="0" smtClean="0"/>
                        <a:t> estado consistente entre múltiplas chamadas de método. O </a:t>
                      </a:r>
                      <a:r>
                        <a:rPr lang="pt-BR" i="1" dirty="0" smtClean="0"/>
                        <a:t>container </a:t>
                      </a:r>
                      <a:r>
                        <a:rPr lang="pt-BR" dirty="0" smtClean="0"/>
                        <a:t>assegura que cada invocação de método para</a:t>
                      </a:r>
                      <a:r>
                        <a:rPr lang="pt-BR" baseline="0" dirty="0" smtClean="0"/>
                        <a:t> um mesmo cliente </a:t>
                      </a:r>
                      <a:r>
                        <a:rPr lang="pt-BR" dirty="0" smtClean="0"/>
                        <a:t>ocorre na mesma instância do </a:t>
                      </a:r>
                      <a:r>
                        <a:rPr lang="pt-BR" i="1" dirty="0" smtClean="0"/>
                        <a:t>bean</a:t>
                      </a:r>
                      <a:r>
                        <a:rPr lang="pt-BR" dirty="0" smtClean="0"/>
                        <a:t>.</a:t>
                      </a:r>
                      <a:endParaRPr lang="pt-BR" dirty="0"/>
                    </a:p>
                  </a:txBody>
                  <a:tcPr/>
                </a:tc>
              </a:tr>
              <a:tr h="370840">
                <a:tc>
                  <a:txBody>
                    <a:bodyPr/>
                    <a:lstStyle/>
                    <a:p>
                      <a:r>
                        <a:rPr lang="en-US" noProof="0" dirty="0" smtClean="0"/>
                        <a:t>Stateless Session Beans</a:t>
                      </a:r>
                      <a:endParaRPr lang="en-US" noProof="0" dirty="0"/>
                    </a:p>
                  </a:txBody>
                  <a:tcPr/>
                </a:tc>
                <a:tc>
                  <a:txBody>
                    <a:bodyPr/>
                    <a:lstStyle/>
                    <a:p>
                      <a:r>
                        <a:rPr lang="pt-BR" dirty="0" smtClean="0"/>
                        <a:t>Não mantém</a:t>
                      </a:r>
                      <a:r>
                        <a:rPr lang="pt-BR" baseline="0" dirty="0" smtClean="0"/>
                        <a:t> qualquer estado de conversação (por isso têm melhor desempenho que </a:t>
                      </a:r>
                      <a:r>
                        <a:rPr lang="pt-BR" i="1" baseline="0" dirty="0" smtClean="0"/>
                        <a:t>stateful session beans</a:t>
                      </a:r>
                      <a:r>
                        <a:rPr lang="pt-BR" baseline="0" dirty="0" smtClean="0"/>
                        <a:t>), de maneira que tarefas de serviços precisam ser concluídas em uma única chamada de método. O </a:t>
                      </a:r>
                      <a:r>
                        <a:rPr lang="pt-BR" i="1" baseline="0" dirty="0" smtClean="0"/>
                        <a:t>container</a:t>
                      </a:r>
                      <a:r>
                        <a:rPr lang="pt-BR" baseline="0" dirty="0" smtClean="0"/>
                        <a:t> mantém um </a:t>
                      </a:r>
                      <a:r>
                        <a:rPr lang="pt-BR" i="1" baseline="0" dirty="0" smtClean="0"/>
                        <a:t>pool</a:t>
                      </a:r>
                      <a:r>
                        <a:rPr lang="pt-BR" baseline="0" dirty="0" smtClean="0"/>
                        <a:t> de beans de sessão sem estado.</a:t>
                      </a:r>
                      <a:endParaRPr lang="pt-BR" dirty="0"/>
                    </a:p>
                  </a:txBody>
                  <a:tcPr/>
                </a:tc>
              </a:tr>
              <a:tr h="370840">
                <a:tc>
                  <a:txBody>
                    <a:bodyPr/>
                    <a:lstStyle/>
                    <a:p>
                      <a:r>
                        <a:rPr lang="en-US" noProof="0" dirty="0" smtClean="0"/>
                        <a:t>Singleton Session Beans</a:t>
                      </a:r>
                      <a:endParaRPr lang="en-US" noProof="0" dirty="0"/>
                    </a:p>
                  </a:txBody>
                  <a:tcPr/>
                </a:tc>
                <a:tc>
                  <a:txBody>
                    <a:bodyPr/>
                    <a:lstStyle/>
                    <a:p>
                      <a:r>
                        <a:rPr lang="pt-BR" dirty="0" smtClean="0"/>
                        <a:t>Como o seu nome sugere, somente uma única instância</a:t>
                      </a:r>
                      <a:r>
                        <a:rPr lang="pt-BR" baseline="0" dirty="0" smtClean="0"/>
                        <a:t> é criada para a aplicação. Todos os clientes acessam o mesmo </a:t>
                      </a:r>
                      <a:r>
                        <a:rPr lang="pt-BR" i="1" baseline="0" dirty="0" smtClean="0"/>
                        <a:t>bean</a:t>
                      </a:r>
                      <a:r>
                        <a:rPr lang="pt-BR" i="0" baseline="0" dirty="0" smtClean="0"/>
                        <a:t>.</a:t>
                      </a:r>
                      <a:endParaRPr lang="pt-BR" i="0" dirty="0"/>
                    </a:p>
                  </a:txBody>
                  <a:tcPr/>
                </a:tc>
              </a:tr>
            </a:tbl>
          </a:graphicData>
        </a:graphic>
      </p:graphicFrame>
    </p:spTree>
    <p:extLst>
      <p:ext uri="{BB962C8B-B14F-4D97-AF65-F5344CB8AC3E}">
        <p14:creationId xmlns:p14="http://schemas.microsoft.com/office/powerpoint/2010/main" val="575535744"/>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Session Beans – Interfaces</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Nós podemos especificar se nosso </a:t>
            </a:r>
            <a:r>
              <a:rPr lang="pt-BR" i="1" dirty="0" smtClean="0"/>
              <a:t>session beans</a:t>
            </a:r>
            <a:r>
              <a:rPr lang="pt-BR" dirty="0" smtClean="0"/>
              <a:t> possuirá uma interface remota, que é tipicamente utilizada por clientes executando em um JVM distinta do </a:t>
            </a:r>
            <a:r>
              <a:rPr lang="pt-BR" i="1" dirty="0" smtClean="0"/>
              <a:t>bean</a:t>
            </a:r>
            <a:r>
              <a:rPr lang="pt-BR" dirty="0" smtClean="0"/>
              <a:t>; uma interface local, que é destinada a clientes que executam em uma mesma JVM.</a:t>
            </a:r>
          </a:p>
          <a:p>
            <a:pPr>
              <a:buFont typeface="Arial" panose="020B0604020202020204" pitchFamily="34" charset="0"/>
              <a:buChar char="•"/>
            </a:pPr>
            <a:r>
              <a:rPr lang="pt-BR" dirty="0"/>
              <a:t> </a:t>
            </a:r>
            <a:r>
              <a:rPr lang="pt-BR" dirty="0" smtClean="0"/>
              <a:t>As interfaces são opcionais, um </a:t>
            </a:r>
            <a:r>
              <a:rPr lang="pt-BR" i="1" dirty="0" smtClean="0"/>
              <a:t>session bean </a:t>
            </a:r>
            <a:r>
              <a:rPr lang="pt-BR" dirty="0" smtClean="0"/>
              <a:t>pode ter uma delas, ambas, ou nenhuma. Não é necessário criar uma interface se o seu </a:t>
            </a:r>
            <a:r>
              <a:rPr lang="pt-BR" i="1" dirty="0" smtClean="0"/>
              <a:t>session bean</a:t>
            </a:r>
            <a:r>
              <a:rPr lang="pt-BR" dirty="0" smtClean="0"/>
              <a:t> é apenas acessado por clientes executando na mesma JVM.</a:t>
            </a:r>
          </a:p>
          <a:p>
            <a:pPr>
              <a:buFont typeface="Arial" panose="020B0604020202020204" pitchFamily="34" charset="0"/>
              <a:buChar char="•"/>
            </a:pPr>
            <a:r>
              <a:rPr lang="pt-BR" dirty="0" smtClean="0"/>
              <a:t> Existe ainda </a:t>
            </a:r>
            <a:r>
              <a:rPr lang="pt-BR" i="1" dirty="0" smtClean="0"/>
              <a:t>a </a:t>
            </a:r>
            <a:r>
              <a:rPr lang="pt-BR" i="1" dirty="0"/>
              <a:t>Web Service Endpoint </a:t>
            </a:r>
            <a:r>
              <a:rPr lang="pt-BR" i="1" dirty="0" smtClean="0"/>
              <a:t>Interface</a:t>
            </a:r>
            <a:r>
              <a:rPr lang="pt-BR" dirty="0" smtClean="0"/>
              <a:t>, que só veremos mais adiante (apenas para </a:t>
            </a:r>
            <a:r>
              <a:rPr lang="en-US" i="1" dirty="0"/>
              <a:t>Stateless Session </a:t>
            </a:r>
            <a:r>
              <a:rPr lang="en-US" i="1" dirty="0" smtClean="0"/>
              <a:t>Beans </a:t>
            </a:r>
            <a:r>
              <a:rPr lang="en-US" dirty="0" smtClean="0"/>
              <a:t>e </a:t>
            </a:r>
            <a:r>
              <a:rPr lang="en-US" i="1" dirty="0"/>
              <a:t>Singleton Session </a:t>
            </a:r>
            <a:r>
              <a:rPr lang="en-US" i="1" dirty="0" smtClean="0"/>
              <a:t>Beans</a:t>
            </a:r>
            <a:r>
              <a:rPr lang="pt-BR" dirty="0" smtClean="0"/>
              <a:t>).</a:t>
            </a:r>
          </a:p>
        </p:txBody>
      </p:sp>
    </p:spTree>
    <p:extLst>
      <p:ext uri="{BB962C8B-B14F-4D97-AF65-F5344CB8AC3E}">
        <p14:creationId xmlns:p14="http://schemas.microsoft.com/office/powerpoint/2010/main" val="2945821311"/>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sp>
        <p:nvSpPr>
          <p:cNvPr id="3" name="Espaço Reservado para Conteúdo 2"/>
          <p:cNvSpPr>
            <a:spLocks noGrp="1"/>
          </p:cNvSpPr>
          <p:nvPr>
            <p:ph idx="1"/>
          </p:nvPr>
        </p:nvSpPr>
        <p:spPr>
          <a:xfrm>
            <a:off x="296214" y="798491"/>
            <a:ext cx="6800044" cy="2665925"/>
          </a:xfrm>
        </p:spPr>
        <p:txBody>
          <a:bodyPr>
            <a:normAutofit fontScale="70000" lnSpcReduction="20000"/>
          </a:bodyPr>
          <a:lstStyle/>
          <a:p>
            <a:pPr>
              <a:buFont typeface="Arial" panose="020B0604020202020204" pitchFamily="34" charset="0"/>
              <a:buChar char="•"/>
            </a:pPr>
            <a:r>
              <a:rPr lang="pt-BR" dirty="0" smtClean="0"/>
              <a:t> No Netbeans, crie um </a:t>
            </a:r>
            <a:r>
              <a:rPr lang="pt-BR" i="1" dirty="0" smtClean="0"/>
              <a:t>Módulo EJB (alo_ejb)</a:t>
            </a:r>
            <a:r>
              <a:rPr lang="pt-BR" dirty="0" smtClean="0"/>
              <a:t>, que vai possuir o </a:t>
            </a:r>
            <a:r>
              <a:rPr lang="pt-BR" i="1" dirty="0" smtClean="0"/>
              <a:t>bean</a:t>
            </a:r>
            <a:r>
              <a:rPr lang="pt-BR" dirty="0" smtClean="0"/>
              <a:t> de sessão AloBean. Crie, também, uma </a:t>
            </a:r>
            <a:r>
              <a:rPr lang="pt-BR" i="1" dirty="0" smtClean="0"/>
              <a:t>Biblioteca de Classe Java (alo_interface)</a:t>
            </a:r>
            <a:r>
              <a:rPr lang="pt-BR" dirty="0" smtClean="0"/>
              <a:t>, que vai possuir a interface remota Alo.</a:t>
            </a:r>
          </a:p>
          <a:p>
            <a:pPr>
              <a:buFont typeface="Arial" panose="020B0604020202020204" pitchFamily="34" charset="0"/>
              <a:buChar char="•"/>
            </a:pPr>
            <a:r>
              <a:rPr lang="pt-BR" dirty="0" smtClean="0"/>
              <a:t> Crie finalmente um </a:t>
            </a:r>
            <a:r>
              <a:rPr lang="pt-BR" i="1" dirty="0" smtClean="0"/>
              <a:t>Cliente de Aplicação</a:t>
            </a:r>
            <a:r>
              <a:rPr lang="pt-BR" dirty="0" smtClean="0"/>
              <a:t> </a:t>
            </a:r>
            <a:r>
              <a:rPr lang="pt-BR" i="1" dirty="0" smtClean="0"/>
              <a:t>Enterprise  </a:t>
            </a:r>
            <a:r>
              <a:rPr lang="pt-BR" dirty="0" smtClean="0"/>
              <a:t>(</a:t>
            </a:r>
            <a:r>
              <a:rPr lang="pt-BR" i="1" dirty="0" smtClean="0"/>
              <a:t>alo_cliente</a:t>
            </a:r>
            <a:r>
              <a:rPr lang="pt-BR" dirty="0" smtClean="0"/>
              <a:t>). Observe que o cliente também estará rodando em um servidor JEE.</a:t>
            </a:r>
          </a:p>
          <a:p>
            <a:pPr>
              <a:buFont typeface="Arial" panose="020B0604020202020204" pitchFamily="34" charset="0"/>
              <a:buChar char="•"/>
            </a:pPr>
            <a:r>
              <a:rPr lang="pt-BR" dirty="0" smtClean="0"/>
              <a:t>Ambos, cliente e módulo, possuem o jar da </a:t>
            </a:r>
            <a:r>
              <a:rPr lang="pt-BR" i="1" dirty="0"/>
              <a:t>Biblioteca de Classe Java (</a:t>
            </a:r>
            <a:r>
              <a:rPr lang="pt-BR" i="1" dirty="0" smtClean="0"/>
              <a:t>alo_interface).</a:t>
            </a:r>
            <a:endParaRPr lang="pt-BR" dirty="0"/>
          </a:p>
        </p:txBody>
      </p:sp>
      <p:sp>
        <p:nvSpPr>
          <p:cNvPr id="7" name="Espaço Reservado para Texto 6"/>
          <p:cNvSpPr>
            <a:spLocks noGrp="1"/>
          </p:cNvSpPr>
          <p:nvPr>
            <p:ph type="body" sz="half" idx="2"/>
          </p:nvPr>
        </p:nvSpPr>
        <p:spPr/>
        <p:txBody>
          <a:bodyPr/>
          <a:lstStyle/>
          <a:p>
            <a:r>
              <a:rPr lang="pt-BR" sz="2000" dirty="0"/>
              <a:t>Vamos mostrar um exemplo de um bean de sessão sem estado sendo acessado através de sua interface remota.</a:t>
            </a:r>
          </a:p>
          <a:p>
            <a:endParaRPr lang="pt-BR" dirty="0"/>
          </a:p>
        </p:txBody>
      </p:sp>
      <p:pic>
        <p:nvPicPr>
          <p:cNvPr id="6" name="Imagem 5"/>
          <p:cNvPicPr>
            <a:picLocks noChangeAspect="1"/>
          </p:cNvPicPr>
          <p:nvPr/>
        </p:nvPicPr>
        <p:blipFill>
          <a:blip r:embed="rId2"/>
          <a:stretch>
            <a:fillRect/>
          </a:stretch>
        </p:blipFill>
        <p:spPr>
          <a:xfrm>
            <a:off x="2319299" y="3773511"/>
            <a:ext cx="2753875" cy="1453434"/>
          </a:xfrm>
          <a:prstGeom prst="rect">
            <a:avLst/>
          </a:prstGeom>
        </p:spPr>
      </p:pic>
    </p:spTree>
    <p:extLst>
      <p:ext uri="{BB962C8B-B14F-4D97-AF65-F5344CB8AC3E}">
        <p14:creationId xmlns:p14="http://schemas.microsoft.com/office/powerpoint/2010/main" val="128324412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443985" y="835449"/>
            <a:ext cx="6758264" cy="2023661"/>
          </a:xfrm>
          <a:prstGeom prst="rect">
            <a:avLst/>
          </a:prstGeom>
        </p:spPr>
      </p:pic>
      <p:sp>
        <p:nvSpPr>
          <p:cNvPr id="5" name="Espaço Reservado para Texto 4"/>
          <p:cNvSpPr>
            <a:spLocks noGrp="1"/>
          </p:cNvSpPr>
          <p:nvPr>
            <p:ph type="body" sz="half" idx="2"/>
          </p:nvPr>
        </p:nvSpPr>
        <p:spPr/>
        <p:txBody>
          <a:bodyPr>
            <a:normAutofit/>
          </a:bodyPr>
          <a:lstStyle/>
          <a:p>
            <a:r>
              <a:rPr lang="pt-BR" dirty="0"/>
              <a:t>Observe </a:t>
            </a:r>
            <a:r>
              <a:rPr lang="pt-BR" dirty="0" smtClean="0"/>
              <a:t>que </a:t>
            </a:r>
            <a:r>
              <a:rPr lang="pt-BR" dirty="0"/>
              <a:t>demos um nome ao bean</a:t>
            </a:r>
            <a:r>
              <a:rPr lang="pt-BR" dirty="0" smtClean="0"/>
              <a:t>. </a:t>
            </a:r>
            <a:r>
              <a:rPr lang="pt-BR" dirty="0"/>
              <a:t>Se não fosse dado esse nome, </a:t>
            </a:r>
            <a:r>
              <a:rPr lang="pt-BR" dirty="0" smtClean="0"/>
              <a:t> </a:t>
            </a:r>
            <a:r>
              <a:rPr lang="pt-BR" dirty="0"/>
              <a:t>o nome default seria "</a:t>
            </a:r>
            <a:r>
              <a:rPr lang="pt-BR" i="1" dirty="0"/>
              <a:t>AloBean</a:t>
            </a:r>
            <a:r>
              <a:rPr lang="pt-BR" dirty="0" smtClean="0"/>
              <a:t>".</a:t>
            </a:r>
          </a:p>
          <a:p>
            <a:r>
              <a:rPr lang="pt-BR" dirty="0" smtClean="0"/>
              <a:t>Observe, ainda, que o </a:t>
            </a:r>
            <a:r>
              <a:rPr lang="pt-BR" i="1" dirty="0" smtClean="0"/>
              <a:t>bean</a:t>
            </a:r>
            <a:r>
              <a:rPr lang="pt-BR" dirty="0" smtClean="0"/>
              <a:t> implementa a interface remota “</a:t>
            </a:r>
            <a:r>
              <a:rPr lang="pt-BR" i="1" dirty="0" smtClean="0"/>
              <a:t>Alo</a:t>
            </a:r>
            <a:r>
              <a:rPr lang="pt-BR" dirty="0" smtClean="0"/>
              <a:t>”, anotada com @</a:t>
            </a:r>
            <a:r>
              <a:rPr lang="pt-BR" i="1" dirty="0" smtClean="0"/>
              <a:t>Remote</a:t>
            </a:r>
            <a:r>
              <a:rPr lang="pt-BR" dirty="0" smtClean="0"/>
              <a:t>.</a:t>
            </a:r>
            <a:endParaRPr lang="pt-BR" dirty="0"/>
          </a:p>
        </p:txBody>
      </p:sp>
      <p:pic>
        <p:nvPicPr>
          <p:cNvPr id="16" name="Imagem 15"/>
          <p:cNvPicPr>
            <a:picLocks noChangeAspect="1"/>
          </p:cNvPicPr>
          <p:nvPr/>
        </p:nvPicPr>
        <p:blipFill>
          <a:blip r:embed="rId3"/>
          <a:stretch>
            <a:fillRect/>
          </a:stretch>
        </p:blipFill>
        <p:spPr>
          <a:xfrm>
            <a:off x="443985" y="3638498"/>
            <a:ext cx="4965142" cy="1479584"/>
          </a:xfrm>
          <a:prstGeom prst="rect">
            <a:avLst/>
          </a:prstGeom>
        </p:spPr>
      </p:pic>
    </p:spTree>
    <p:extLst>
      <p:ext uri="{BB962C8B-B14F-4D97-AF65-F5344CB8AC3E}">
        <p14:creationId xmlns:p14="http://schemas.microsoft.com/office/powerpoint/2010/main" val="158128876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Interface Remota</a:t>
            </a:r>
            <a:endParaRPr lang="pt-BR" dirty="0"/>
          </a:p>
        </p:txBody>
      </p:sp>
      <p:pic>
        <p:nvPicPr>
          <p:cNvPr id="7" name="Espaço Reservado para Conteúdo 6"/>
          <p:cNvPicPr>
            <a:picLocks noGrp="1" noChangeAspect="1"/>
          </p:cNvPicPr>
          <p:nvPr>
            <p:ph idx="1"/>
          </p:nvPr>
        </p:nvPicPr>
        <p:blipFill>
          <a:blip r:embed="rId2"/>
          <a:stretch>
            <a:fillRect/>
          </a:stretch>
        </p:blipFill>
        <p:spPr>
          <a:xfrm>
            <a:off x="349877" y="1086077"/>
            <a:ext cx="6824830" cy="4552723"/>
          </a:xfrm>
          <a:prstGeom prst="rect">
            <a:avLst/>
          </a:prstGeom>
        </p:spPr>
      </p:pic>
      <p:sp>
        <p:nvSpPr>
          <p:cNvPr id="6" name="Espaço Reservado para Texto 5"/>
          <p:cNvSpPr>
            <a:spLocks noGrp="1"/>
          </p:cNvSpPr>
          <p:nvPr>
            <p:ph type="body" sz="half" idx="2"/>
          </p:nvPr>
        </p:nvSpPr>
        <p:spPr/>
        <p:txBody>
          <a:bodyPr>
            <a:normAutofit/>
          </a:bodyPr>
          <a:lstStyle/>
          <a:p>
            <a:r>
              <a:rPr lang="pt-BR" sz="2000" dirty="0" smtClean="0"/>
              <a:t>Tanto o cliente quanto módulo EJB possuem dependência para com o jar </a:t>
            </a:r>
            <a:r>
              <a:rPr lang="pt-BR" sz="2000" i="1" dirty="0" smtClean="0"/>
              <a:t>alo_interface.jar</a:t>
            </a:r>
            <a:r>
              <a:rPr lang="pt-BR" sz="2000" dirty="0" smtClean="0"/>
              <a:t>.</a:t>
            </a:r>
          </a:p>
          <a:p>
            <a:r>
              <a:rPr lang="pt-BR" sz="2000" dirty="0" smtClean="0"/>
              <a:t>Um cliente remoto não precisa possuir dependência com um módulo EJB, mas apenas com as interfaces remotas.</a:t>
            </a:r>
            <a:endParaRPr lang="pt-BR" sz="2000" dirty="0"/>
          </a:p>
        </p:txBody>
      </p:sp>
    </p:spTree>
    <p:extLst>
      <p:ext uri="{BB962C8B-B14F-4D97-AF65-F5344CB8AC3E}">
        <p14:creationId xmlns:p14="http://schemas.microsoft.com/office/powerpoint/2010/main" val="221805703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53083" y="542282"/>
            <a:ext cx="3891601" cy="1131972"/>
          </a:xfrm>
        </p:spPr>
        <p:txBody>
          <a:bodyPr/>
          <a:lstStyle/>
          <a:p>
            <a:r>
              <a:rPr lang="pt-BR" dirty="0" smtClean="0"/>
              <a:t>Interface Remota</a:t>
            </a:r>
            <a:endParaRPr lang="pt-BR" dirty="0"/>
          </a:p>
        </p:txBody>
      </p:sp>
      <p:sp>
        <p:nvSpPr>
          <p:cNvPr id="5" name="Espaço Reservado para Texto 4"/>
          <p:cNvSpPr>
            <a:spLocks noGrp="1"/>
          </p:cNvSpPr>
          <p:nvPr>
            <p:ph type="body" sz="half" idx="2"/>
          </p:nvPr>
        </p:nvSpPr>
        <p:spPr>
          <a:xfrm>
            <a:off x="7753083" y="1674255"/>
            <a:ext cx="4340180" cy="4468968"/>
          </a:xfrm>
        </p:spPr>
        <p:txBody>
          <a:bodyPr>
            <a:normAutofit/>
          </a:bodyPr>
          <a:lstStyle/>
          <a:p>
            <a:r>
              <a:rPr lang="pt-BR" sz="2000" dirty="0" smtClean="0"/>
              <a:t>Observe a anotação @EJB contendo o nome </a:t>
            </a:r>
            <a:r>
              <a:rPr lang="pt-BR" sz="2000" i="1" dirty="0" smtClean="0"/>
              <a:t>“AloMundoBean”.</a:t>
            </a:r>
          </a:p>
          <a:p>
            <a:r>
              <a:rPr lang="pt-BR" sz="2000" dirty="0" smtClean="0"/>
              <a:t>Baixe os projetos em:</a:t>
            </a:r>
          </a:p>
          <a:p>
            <a:r>
              <a:rPr lang="pt-BR" sz="2000" dirty="0" smtClean="0">
                <a:hlinkClick r:id="rId2"/>
              </a:rPr>
              <a:t>http://software-corporativo.googlecode.com/svn/trunk/alo_interface/</a:t>
            </a:r>
            <a:endParaRPr lang="pt-BR" sz="2000" dirty="0" smtClean="0"/>
          </a:p>
          <a:p>
            <a:r>
              <a:rPr lang="pt-BR" sz="2000" dirty="0" smtClean="0">
                <a:hlinkClick r:id="rId3"/>
              </a:rPr>
              <a:t>http://software-corporativo.googlecode.com/svn/trunk/alo_ejb/</a:t>
            </a:r>
            <a:endParaRPr lang="pt-BR" sz="2000" dirty="0" smtClean="0"/>
          </a:p>
          <a:p>
            <a:r>
              <a:rPr lang="pt-BR" sz="2000" dirty="0" smtClean="0">
                <a:hlinkClick r:id="rId4"/>
              </a:rPr>
              <a:t>http://software-corporativo.googlecode.com/svn/trunk/alo_cliente/</a:t>
            </a:r>
            <a:endParaRPr lang="pt-BR" sz="2000" dirty="0" smtClean="0"/>
          </a:p>
          <a:p>
            <a:endParaRPr lang="pt-BR" sz="2000" dirty="0" smtClean="0"/>
          </a:p>
        </p:txBody>
      </p:sp>
      <p:pic>
        <p:nvPicPr>
          <p:cNvPr id="9" name="Espaço Reservado para Conteúdo 8"/>
          <p:cNvPicPr>
            <a:picLocks noGrp="1" noChangeAspect="1"/>
          </p:cNvPicPr>
          <p:nvPr>
            <p:ph idx="1"/>
          </p:nvPr>
        </p:nvPicPr>
        <p:blipFill>
          <a:blip r:embed="rId5"/>
          <a:stretch>
            <a:fillRect/>
          </a:stretch>
        </p:blipFill>
        <p:spPr>
          <a:xfrm>
            <a:off x="284688" y="1468191"/>
            <a:ext cx="6811135" cy="3052293"/>
          </a:xfrm>
          <a:prstGeom prst="rect">
            <a:avLst/>
          </a:prstGeom>
        </p:spPr>
      </p:pic>
    </p:spTree>
    <p:extLst>
      <p:ext uri="{BB962C8B-B14F-4D97-AF65-F5344CB8AC3E}">
        <p14:creationId xmlns:p14="http://schemas.microsoft.com/office/powerpoint/2010/main" val="1934400774"/>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pt-BR" dirty="0" smtClean="0"/>
              <a:t>Interface Remota</a:t>
            </a:r>
            <a:endParaRPr lang="pt-BR" dirty="0"/>
          </a:p>
        </p:txBody>
      </p:sp>
      <p:sp>
        <p:nvSpPr>
          <p:cNvPr id="7" name="Espaço Reservado para Conteúdo 6"/>
          <p:cNvSpPr>
            <a:spLocks noGrp="1"/>
          </p:cNvSpPr>
          <p:nvPr>
            <p:ph idx="1"/>
          </p:nvPr>
        </p:nvSpPr>
        <p:spPr/>
        <p:txBody>
          <a:bodyPr/>
          <a:lstStyle/>
          <a:p>
            <a:pPr>
              <a:buFont typeface="Arial" panose="020B0604020202020204" pitchFamily="34" charset="0"/>
              <a:buChar char="•"/>
            </a:pPr>
            <a:r>
              <a:rPr lang="pt-BR" dirty="0" smtClean="0"/>
              <a:t> Observe que o exemplo apresentado se refere a um cliente executando no mesmo servidor do módulo EJB.</a:t>
            </a:r>
          </a:p>
          <a:p>
            <a:pPr>
              <a:buFont typeface="Arial" panose="020B0604020202020204" pitchFamily="34" charset="0"/>
              <a:buChar char="•"/>
            </a:pPr>
            <a:r>
              <a:rPr lang="pt-BR" dirty="0"/>
              <a:t> </a:t>
            </a:r>
            <a:r>
              <a:rPr lang="pt-BR" dirty="0" smtClean="0"/>
              <a:t>Para clientes de fato remotos, a configuração é mais complexa. Caso queira saber mais sobre clientes remotos, leia </a:t>
            </a:r>
            <a:r>
              <a:rPr lang="en-US" i="1" dirty="0" smtClean="0">
                <a:hlinkClick r:id="rId2"/>
              </a:rPr>
              <a:t>Accessing</a:t>
            </a:r>
            <a:r>
              <a:rPr lang="en-US" dirty="0" smtClean="0">
                <a:hlinkClick r:id="rId2"/>
              </a:rPr>
              <a:t> </a:t>
            </a:r>
            <a:r>
              <a:rPr lang="en-US" i="1" dirty="0" smtClean="0">
                <a:hlinkClick r:id="rId2"/>
              </a:rPr>
              <a:t>EJB Components in a Remote GlassFish Server</a:t>
            </a:r>
            <a:r>
              <a:rPr lang="en-US" dirty="0" smtClean="0"/>
              <a:t>.</a:t>
            </a:r>
            <a:endParaRPr lang="pt-BR" dirty="0"/>
          </a:p>
        </p:txBody>
      </p:sp>
    </p:spTree>
    <p:extLst>
      <p:ext uri="{BB962C8B-B14F-4D97-AF65-F5344CB8AC3E}">
        <p14:creationId xmlns:p14="http://schemas.microsoft.com/office/powerpoint/2010/main" val="28258831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Local</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71584" y="542282"/>
            <a:ext cx="7185364" cy="2677436"/>
          </a:xfrm>
          <a:prstGeom prst="rect">
            <a:avLst/>
          </a:prstGeom>
        </p:spPr>
      </p:pic>
      <p:sp>
        <p:nvSpPr>
          <p:cNvPr id="8" name="Espaço Reservado para Texto 7"/>
          <p:cNvSpPr>
            <a:spLocks noGrp="1"/>
          </p:cNvSpPr>
          <p:nvPr>
            <p:ph type="body" sz="half" idx="2"/>
          </p:nvPr>
        </p:nvSpPr>
        <p:spPr/>
        <p:txBody>
          <a:bodyPr>
            <a:normAutofit/>
          </a:bodyPr>
          <a:lstStyle/>
          <a:p>
            <a:r>
              <a:rPr lang="pt-BR" sz="2000" dirty="0" smtClean="0"/>
              <a:t>Exemplo de interface local.</a:t>
            </a:r>
          </a:p>
          <a:p>
            <a:r>
              <a:rPr lang="pt-BR" sz="2000" dirty="0" smtClean="0"/>
              <a:t>Você pode omitir a anotação @</a:t>
            </a:r>
            <a:r>
              <a:rPr lang="pt-BR" sz="2000" i="1" dirty="0" smtClean="0"/>
              <a:t>Local</a:t>
            </a:r>
            <a:r>
              <a:rPr lang="pt-BR" sz="2000" dirty="0" smtClean="0"/>
              <a:t> que ainda assim a interface Alo será tratada como local.</a:t>
            </a:r>
            <a:endParaRPr lang="pt-BR" sz="2000" dirty="0"/>
          </a:p>
        </p:txBody>
      </p:sp>
      <p:pic>
        <p:nvPicPr>
          <p:cNvPr id="7" name="Espaço Reservado para Conteúdo 6"/>
          <p:cNvPicPr>
            <a:picLocks noGrp="1" noChangeAspect="1"/>
          </p:cNvPicPr>
          <p:nvPr>
            <p:ph sz="half" idx="4294967295"/>
          </p:nvPr>
        </p:nvPicPr>
        <p:blipFill>
          <a:blip r:embed="rId3"/>
          <a:stretch>
            <a:fillRect/>
          </a:stretch>
        </p:blipFill>
        <p:spPr>
          <a:xfrm>
            <a:off x="171585" y="3611563"/>
            <a:ext cx="4220112" cy="2109229"/>
          </a:xfrm>
          <a:prstGeom prst="rect">
            <a:avLst/>
          </a:prstGeom>
        </p:spPr>
      </p:pic>
    </p:spTree>
    <p:extLst>
      <p:ext uri="{BB962C8B-B14F-4D97-AF65-F5344CB8AC3E}">
        <p14:creationId xmlns:p14="http://schemas.microsoft.com/office/powerpoint/2010/main" val="98835858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 Pooling</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t>
            </a:r>
            <a:r>
              <a:rPr lang="pt-BR" dirty="0" smtClean="0"/>
              <a:t>ideia </a:t>
            </a:r>
            <a:r>
              <a:rPr lang="pt-BR" dirty="0"/>
              <a:t>básica por trás </a:t>
            </a:r>
            <a:r>
              <a:rPr lang="pt-BR" dirty="0" smtClean="0"/>
              <a:t>do </a:t>
            </a:r>
            <a:r>
              <a:rPr lang="pt-BR" i="1" dirty="0" smtClean="0"/>
              <a:t>pool</a:t>
            </a:r>
            <a:r>
              <a:rPr lang="pt-BR" dirty="0" smtClean="0"/>
              <a:t> de </a:t>
            </a:r>
            <a:r>
              <a:rPr lang="pt-BR" i="1" dirty="0" smtClean="0"/>
              <a:t>beans de sessão sem estado</a:t>
            </a:r>
            <a:r>
              <a:rPr lang="pt-BR" dirty="0" smtClean="0"/>
              <a:t> </a:t>
            </a:r>
            <a:r>
              <a:rPr lang="pt-BR" dirty="0"/>
              <a:t>é reutilizar um número predefinido de instâncias de bean para atender </a:t>
            </a:r>
            <a:r>
              <a:rPr lang="pt-BR" dirty="0" smtClean="0"/>
              <a:t>às requisições de entrada (esse </a:t>
            </a:r>
            <a:r>
              <a:rPr lang="pt-BR" i="1" dirty="0" smtClean="0"/>
              <a:t>pool </a:t>
            </a:r>
            <a:r>
              <a:rPr lang="pt-BR" dirty="0" smtClean="0"/>
              <a:t>não é um recurso mandatório na especificação EJB).</a:t>
            </a:r>
          </a:p>
          <a:p>
            <a:pPr>
              <a:buFont typeface="Arial" panose="020B0604020202020204" pitchFamily="34" charset="0"/>
              <a:buChar char="•"/>
            </a:pPr>
            <a:r>
              <a:rPr lang="pt-BR" dirty="0"/>
              <a:t> Sempre que chega uma solicitação para um </a:t>
            </a:r>
            <a:r>
              <a:rPr lang="pt-BR" i="1" dirty="0" smtClean="0"/>
              <a:t>bean</a:t>
            </a:r>
            <a:r>
              <a:rPr lang="pt-BR" dirty="0" smtClean="0"/>
              <a:t>, </a:t>
            </a:r>
            <a:r>
              <a:rPr lang="pt-BR" dirty="0"/>
              <a:t>o </a:t>
            </a:r>
            <a:r>
              <a:rPr lang="pt-BR" i="1" dirty="0" smtClean="0"/>
              <a:t>container </a:t>
            </a:r>
            <a:r>
              <a:rPr lang="pt-BR" dirty="0" smtClean="0"/>
              <a:t>aloca </a:t>
            </a:r>
            <a:r>
              <a:rPr lang="pt-BR" dirty="0"/>
              <a:t>um bean. </a:t>
            </a:r>
            <a:r>
              <a:rPr lang="pt-BR" dirty="0" smtClean="0"/>
              <a:t>Após o método requisitado do </a:t>
            </a:r>
            <a:r>
              <a:rPr lang="pt-BR" i="1" dirty="0" smtClean="0"/>
              <a:t>bean </a:t>
            </a:r>
            <a:r>
              <a:rPr lang="pt-BR" dirty="0" smtClean="0"/>
              <a:t>ser executado, o </a:t>
            </a:r>
            <a:r>
              <a:rPr lang="pt-BR" i="1" dirty="0" smtClean="0"/>
              <a:t>bean</a:t>
            </a:r>
            <a:r>
              <a:rPr lang="pt-BR" dirty="0" smtClean="0"/>
              <a:t> é colocado de volta no </a:t>
            </a:r>
            <a:r>
              <a:rPr lang="pt-BR" i="1" dirty="0" smtClean="0"/>
              <a:t>pool</a:t>
            </a:r>
            <a:r>
              <a:rPr lang="pt-BR" dirty="0" smtClean="0"/>
              <a:t>.</a:t>
            </a:r>
          </a:p>
          <a:p>
            <a:pPr>
              <a:buFont typeface="Arial" panose="020B0604020202020204" pitchFamily="34" charset="0"/>
              <a:buChar char="•"/>
            </a:pPr>
            <a:r>
              <a:rPr lang="pt-BR" dirty="0"/>
              <a:t> </a:t>
            </a:r>
            <a:r>
              <a:rPr lang="pt-BR" i="1" dirty="0" smtClean="0"/>
              <a:t>Pools</a:t>
            </a:r>
            <a:r>
              <a:rPr lang="pt-BR" dirty="0" smtClean="0"/>
              <a:t> possuem um limite superior. Se o nº de requisições concorrentes excederem o tamanho do </a:t>
            </a:r>
            <a:r>
              <a:rPr lang="pt-BR" i="1" dirty="0" smtClean="0"/>
              <a:t>pool</a:t>
            </a:r>
            <a:r>
              <a:rPr lang="pt-BR" dirty="0" smtClean="0"/>
              <a:t>, essas requisições serão colocadas em um fila, até que haja </a:t>
            </a:r>
            <a:r>
              <a:rPr lang="pt-BR" i="1" dirty="0" smtClean="0"/>
              <a:t>beans </a:t>
            </a:r>
            <a:r>
              <a:rPr lang="pt-BR" dirty="0" smtClean="0"/>
              <a:t>novamente disponíveis.</a:t>
            </a:r>
          </a:p>
          <a:p>
            <a:pPr>
              <a:buFont typeface="Arial" panose="020B0604020202020204" pitchFamily="34" charset="0"/>
              <a:buChar char="•"/>
            </a:pPr>
            <a:r>
              <a:rPr lang="pt-BR" dirty="0"/>
              <a:t> </a:t>
            </a:r>
            <a:r>
              <a:rPr lang="pt-BR" dirty="0" smtClean="0"/>
              <a:t>Um </a:t>
            </a:r>
            <a:r>
              <a:rPr lang="pt-BR" i="1" dirty="0" smtClean="0"/>
              <a:t>pool</a:t>
            </a:r>
            <a:r>
              <a:rPr lang="pt-BR" dirty="0" smtClean="0"/>
              <a:t> também pode possuir um limite inferior, que especifica o seu nº mínimo de instâncias.</a:t>
            </a:r>
            <a:endParaRPr lang="pt-BR" dirty="0"/>
          </a:p>
        </p:txBody>
      </p:sp>
    </p:spTree>
    <p:extLst>
      <p:ext uri="{BB962C8B-B14F-4D97-AF65-F5344CB8AC3E}">
        <p14:creationId xmlns:p14="http://schemas.microsoft.com/office/powerpoint/2010/main" val="306793718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a:xfrm>
            <a:off x="676656" y="2011680"/>
            <a:ext cx="10753725" cy="3783813"/>
          </a:xfrm>
        </p:spPr>
        <p:txBody>
          <a:bodyPr>
            <a:normAutofit/>
          </a:bodyPr>
          <a:lstStyle/>
          <a:p>
            <a:pPr>
              <a:buFont typeface="Arial" panose="020B0604020202020204" pitchFamily="34" charset="0"/>
              <a:buChar char="•"/>
            </a:pPr>
            <a:r>
              <a:rPr lang="pt-BR" dirty="0" smtClean="0"/>
              <a:t> Benefícios:</a:t>
            </a:r>
          </a:p>
          <a:p>
            <a:pPr lvl="1">
              <a:buFont typeface="Arial" panose="020B0604020202020204" pitchFamily="34" charset="0"/>
              <a:buChar char="•"/>
            </a:pPr>
            <a:r>
              <a:rPr lang="pt-BR" dirty="0" smtClean="0"/>
              <a:t>Ter um nº mínimo de </a:t>
            </a:r>
            <a:r>
              <a:rPr lang="pt-BR" i="1" dirty="0" smtClean="0"/>
              <a:t>beans </a:t>
            </a:r>
            <a:r>
              <a:rPr lang="pt-BR" dirty="0" smtClean="0"/>
              <a:t>no </a:t>
            </a:r>
            <a:r>
              <a:rPr lang="pt-BR" i="1" dirty="0" smtClean="0"/>
              <a:t>pool </a:t>
            </a:r>
            <a:r>
              <a:rPr lang="pt-BR" dirty="0" smtClean="0"/>
              <a:t>significa que há objetos prontos para servir uma requisição que está para chegar. Isso diminui o tempo de atendimento da requisição, visto que não será gasto tempo criando </a:t>
            </a:r>
            <a:r>
              <a:rPr lang="pt-BR" i="1" dirty="0" smtClean="0"/>
              <a:t>beans</a:t>
            </a:r>
            <a:r>
              <a:rPr lang="pt-BR" dirty="0" smtClean="0"/>
              <a:t>.</a:t>
            </a:r>
          </a:p>
          <a:p>
            <a:pPr lvl="1">
              <a:buFont typeface="Arial" panose="020B0604020202020204" pitchFamily="34" charset="0"/>
              <a:buChar char="•"/>
            </a:pPr>
            <a:r>
              <a:rPr lang="pt-BR" dirty="0" smtClean="0"/>
              <a:t>Reusar </a:t>
            </a:r>
            <a:r>
              <a:rPr lang="pt-BR" i="1" dirty="0" smtClean="0"/>
              <a:t>beans</a:t>
            </a:r>
            <a:r>
              <a:rPr lang="pt-BR" dirty="0" smtClean="0"/>
              <a:t> sempre que possível em vez de descarta-los significa menos criação e destruição de objetos, o </a:t>
            </a:r>
            <a:r>
              <a:rPr lang="pt-BR" dirty="0"/>
              <a:t>que poupa tempo do </a:t>
            </a:r>
            <a:r>
              <a:rPr lang="en-US" i="1" dirty="0" smtClean="0"/>
              <a:t>JVM garbage collector</a:t>
            </a:r>
            <a:r>
              <a:rPr lang="pt-BR" dirty="0" smtClean="0"/>
              <a:t>.</a:t>
            </a:r>
          </a:p>
          <a:p>
            <a:pPr lvl="1">
              <a:buFont typeface="Arial" panose="020B0604020202020204" pitchFamily="34" charset="0"/>
              <a:buChar char="•"/>
            </a:pPr>
            <a:r>
              <a:rPr lang="pt-BR" dirty="0" smtClean="0"/>
              <a:t>A </a:t>
            </a:r>
            <a:r>
              <a:rPr lang="pt-BR" dirty="0"/>
              <a:t>especificação de um limite </a:t>
            </a:r>
            <a:r>
              <a:rPr lang="pt-BR" dirty="0" smtClean="0"/>
              <a:t>superior para o </a:t>
            </a:r>
            <a:r>
              <a:rPr lang="pt-BR" i="1" dirty="0" smtClean="0"/>
              <a:t>pool</a:t>
            </a:r>
            <a:r>
              <a:rPr lang="pt-BR" dirty="0" smtClean="0"/>
              <a:t> atua como um mecanismo efetivo de limitação de largura de banda</a:t>
            </a:r>
            <a:r>
              <a:rPr lang="pt-BR" dirty="0"/>
              <a:t>. </a:t>
            </a:r>
            <a:r>
              <a:rPr lang="pt-BR" dirty="0" smtClean="0"/>
              <a:t>Limitação de largura </a:t>
            </a:r>
            <a:r>
              <a:rPr lang="pt-BR" dirty="0"/>
              <a:t>de banda garante que o servidor executa </a:t>
            </a:r>
            <a:r>
              <a:rPr lang="pt-BR" dirty="0" smtClean="0"/>
              <a:t>normalmente, </a:t>
            </a:r>
            <a:r>
              <a:rPr lang="pt-BR" dirty="0"/>
              <a:t>mesmo sob carga pesada.</a:t>
            </a:r>
            <a:endParaRPr lang="pt-BR" dirty="0" smtClean="0"/>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1405618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AccessType.PROPERTY</a:t>
            </a:r>
            <a:endParaRPr lang="pt-BR" dirty="0"/>
          </a:p>
        </p:txBody>
      </p:sp>
      <p:sp>
        <p:nvSpPr>
          <p:cNvPr id="6" name="Espaço Reservado para Texto 5"/>
          <p:cNvSpPr>
            <a:spLocks noGrp="1"/>
          </p:cNvSpPr>
          <p:nvPr>
            <p:ph type="body" sz="half" idx="2"/>
          </p:nvPr>
        </p:nvSpPr>
        <p:spPr/>
        <p:txBody>
          <a:bodyPr/>
          <a:lstStyle/>
          <a:p>
            <a:endParaRPr lang="pt-BR"/>
          </a:p>
        </p:txBody>
      </p:sp>
      <p:pic>
        <p:nvPicPr>
          <p:cNvPr id="9" name="Espaço Reservado para Conteúdo 8"/>
          <p:cNvPicPr>
            <a:picLocks noGrp="1" noChangeAspect="1"/>
          </p:cNvPicPr>
          <p:nvPr>
            <p:ph idx="1"/>
          </p:nvPr>
        </p:nvPicPr>
        <p:blipFill>
          <a:blip r:embed="rId2"/>
          <a:stretch>
            <a:fillRect/>
          </a:stretch>
        </p:blipFill>
        <p:spPr>
          <a:xfrm>
            <a:off x="74208" y="968990"/>
            <a:ext cx="7504282" cy="4669810"/>
          </a:xfrm>
          <a:prstGeom prst="rect">
            <a:avLst/>
          </a:prstGeom>
        </p:spPr>
      </p:pic>
    </p:spTree>
    <p:extLst>
      <p:ext uri="{BB962C8B-B14F-4D97-AF65-F5344CB8AC3E}">
        <p14:creationId xmlns:p14="http://schemas.microsoft.com/office/powerpoint/2010/main" val="3365840560"/>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Glassfish temos as seguintes propriedades para o </a:t>
            </a:r>
            <a:r>
              <a:rPr lang="pt-BR" i="1" dirty="0" smtClean="0"/>
              <a:t>pool </a:t>
            </a:r>
            <a:r>
              <a:rPr lang="pt-BR" dirty="0" smtClean="0"/>
              <a:t>de </a:t>
            </a:r>
            <a:r>
              <a:rPr lang="pt-BR" i="1" dirty="0" smtClean="0"/>
              <a:t>beans</a:t>
            </a:r>
            <a:r>
              <a:rPr lang="pt-BR" dirty="0" smtClean="0"/>
              <a:t> de sessão sem estado:</a:t>
            </a:r>
          </a:p>
          <a:p>
            <a:pPr lvl="1">
              <a:buFont typeface="Arial" panose="020B0604020202020204" pitchFamily="34" charset="0"/>
              <a:buChar char="•"/>
            </a:pPr>
            <a:r>
              <a:rPr lang="pt-BR" i="1" noProof="1" smtClean="0"/>
              <a:t>Initial and minimum pool size</a:t>
            </a:r>
            <a:r>
              <a:rPr lang="pt-BR" noProof="1" smtClean="0"/>
              <a:t>: Nº mínimo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0).</a:t>
            </a:r>
          </a:p>
          <a:p>
            <a:pPr lvl="1">
              <a:buFont typeface="Arial" panose="020B0604020202020204" pitchFamily="34" charset="0"/>
              <a:buChar char="•"/>
            </a:pPr>
            <a:r>
              <a:rPr lang="pt-BR" i="1" noProof="1" smtClean="0"/>
              <a:t>Maximum pool size</a:t>
            </a:r>
            <a:r>
              <a:rPr lang="pt-BR" noProof="1" smtClean="0"/>
              <a:t>: Nº máximo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32).</a:t>
            </a:r>
          </a:p>
          <a:p>
            <a:pPr lvl="1">
              <a:buFont typeface="Arial" panose="020B0604020202020204" pitchFamily="34" charset="0"/>
              <a:buChar char="•"/>
            </a:pPr>
            <a:r>
              <a:rPr lang="pt-BR" i="1" noProof="1" smtClean="0"/>
              <a:t>Pool  resize  quantity</a:t>
            </a:r>
            <a:r>
              <a:rPr lang="pt-BR" noProof="1" smtClean="0"/>
              <a:t>: O nº de </a:t>
            </a:r>
            <a:r>
              <a:rPr lang="pt-BR" i="1" noProof="1" smtClean="0"/>
              <a:t>beans </a:t>
            </a:r>
            <a:r>
              <a:rPr lang="pt-BR" noProof="1" smtClean="0"/>
              <a:t>a ser removido quando o </a:t>
            </a:r>
            <a:r>
              <a:rPr lang="pt-BR" i="1" noProof="1" smtClean="0"/>
              <a:t>idle time-out </a:t>
            </a:r>
            <a:r>
              <a:rPr lang="pt-BR" noProof="1" smtClean="0"/>
              <a:t>do </a:t>
            </a:r>
            <a:r>
              <a:rPr lang="pt-BR" i="1" noProof="1" smtClean="0"/>
              <a:t>pool</a:t>
            </a:r>
            <a:r>
              <a:rPr lang="pt-BR" noProof="1" smtClean="0"/>
              <a:t> expira (default 8).</a:t>
            </a:r>
          </a:p>
          <a:p>
            <a:pPr lvl="1">
              <a:buFont typeface="Arial" panose="020B0604020202020204" pitchFamily="34" charset="0"/>
              <a:buChar char="•"/>
            </a:pPr>
            <a:r>
              <a:rPr lang="pt-BR" i="1" noProof="1" smtClean="0"/>
              <a:t>Pool idle time-out</a:t>
            </a:r>
            <a:r>
              <a:rPr lang="pt-BR" noProof="1" smtClean="0"/>
              <a:t>: O nº máximo de segundos que um </a:t>
            </a:r>
            <a:r>
              <a:rPr lang="pt-BR" i="1" noProof="1" smtClean="0"/>
              <a:t>bean</a:t>
            </a:r>
            <a:r>
              <a:rPr lang="pt-BR" noProof="1" smtClean="0"/>
              <a:t> pode residir no </a:t>
            </a:r>
            <a:r>
              <a:rPr lang="pt-BR" i="1" noProof="1" smtClean="0"/>
              <a:t>pool</a:t>
            </a:r>
            <a:r>
              <a:rPr lang="pt-BR" noProof="1" smtClean="0"/>
              <a:t> sem atender a uma requisição antes de ser liberado para o </a:t>
            </a:r>
            <a:r>
              <a:rPr lang="pt-BR" i="1" noProof="1" smtClean="0"/>
              <a:t>garbage collection </a:t>
            </a:r>
            <a:r>
              <a:rPr lang="pt-BR" noProof="1" smtClean="0"/>
              <a:t>(</a:t>
            </a:r>
            <a:r>
              <a:rPr lang="pt-BR" i="1" noProof="1" smtClean="0"/>
              <a:t>default </a:t>
            </a:r>
            <a:r>
              <a:rPr lang="pt-BR" noProof="1" smtClean="0"/>
              <a:t>600).</a:t>
            </a:r>
            <a:endParaRPr lang="pt-BR" noProof="1"/>
          </a:p>
        </p:txBody>
      </p:sp>
    </p:spTree>
    <p:extLst>
      <p:ext uri="{BB962C8B-B14F-4D97-AF65-F5344CB8AC3E}">
        <p14:creationId xmlns:p14="http://schemas.microsoft.com/office/powerpoint/2010/main" val="169020893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Beans </a:t>
            </a:r>
            <a:r>
              <a:rPr lang="pt-BR" dirty="0" smtClean="0"/>
              <a:t>– 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561182"/>
            <a:ext cx="7626299" cy="550476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ciclo de vida é bastante simples: o </a:t>
            </a:r>
            <a:r>
              <a:rPr lang="pt-BR" sz="2000" i="1" dirty="0" smtClean="0"/>
              <a:t>bean</a:t>
            </a:r>
            <a:r>
              <a:rPr lang="pt-BR" sz="2000" dirty="0" smtClean="0"/>
              <a:t> existe ou não.</a:t>
            </a:r>
            <a:endParaRPr lang="pt-BR" sz="2000" dirty="0"/>
          </a:p>
        </p:txBody>
      </p:sp>
    </p:spTree>
    <p:extLst>
      <p:ext uri="{BB962C8B-B14F-4D97-AF65-F5344CB8AC3E}">
        <p14:creationId xmlns:p14="http://schemas.microsoft.com/office/powerpoint/2010/main" val="273242302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705265790"/>
              </p:ext>
            </p:extLst>
          </p:nvPr>
        </p:nvGraphicFramePr>
        <p:xfrm>
          <a:off x="676275" y="2011363"/>
          <a:ext cx="10753726" cy="4093222"/>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 </a:t>
                      </a:r>
                      <a:r>
                        <a:rPr lang="pt-BR" i="0" dirty="0" smtClean="0"/>
                        <a:t>c</a:t>
                      </a:r>
                      <a:r>
                        <a:rPr lang="pt-BR" dirty="0" smtClean="0"/>
                        <a:t>ria a instância do </a:t>
                      </a:r>
                      <a:r>
                        <a:rPr lang="pt-BR" i="1" dirty="0" smtClean="0"/>
                        <a:t>bean </a:t>
                      </a:r>
                      <a:r>
                        <a:rPr lang="pt-BR" i="0" dirty="0" smtClean="0"/>
                        <a:t>utilizando</a:t>
                      </a:r>
                      <a:r>
                        <a:rPr lang="pt-BR" i="0" baseline="0" dirty="0" smtClean="0"/>
                        <a:t> o construtor </a:t>
                      </a:r>
                      <a:r>
                        <a:rPr lang="pt-BR" i="1" baseline="0" dirty="0" smtClean="0"/>
                        <a:t>default</a:t>
                      </a:r>
                      <a:r>
                        <a:rPr lang="pt-BR" i="0" baseline="0" dirty="0" smtClean="0"/>
                        <a:t>.</a:t>
                      </a:r>
                      <a:endParaRPr lang="pt-BR" dirty="0"/>
                    </a:p>
                  </a:txBody>
                  <a:tcPr/>
                </a:tc>
              </a:tr>
              <a:tr h="433051">
                <a:tc>
                  <a:txBody>
                    <a:bodyPr/>
                    <a:lstStyle/>
                    <a:p>
                      <a:pPr algn="ctr"/>
                      <a:r>
                        <a:rPr lang="pt-BR" dirty="0" smtClean="0"/>
                        <a:t>2</a:t>
                      </a:r>
                      <a:endParaRPr lang="pt-BR" dirty="0"/>
                    </a:p>
                  </a:txBody>
                  <a:tcPr/>
                </a:tc>
                <a:tc>
                  <a:txBody>
                    <a:bodyPr/>
                    <a:lstStyle/>
                    <a:p>
                      <a:r>
                        <a:rPr lang="pt-BR" dirty="0" smtClean="0"/>
                        <a:t>Injeta recursos, tais como provedores JPA e conexões de bancos de dados.</a:t>
                      </a:r>
                      <a:endParaRPr lang="pt-BR" dirty="0"/>
                    </a:p>
                  </a:txBody>
                  <a:tcPr/>
                </a:tc>
              </a:tr>
              <a:tr h="433051">
                <a:tc>
                  <a:txBody>
                    <a:bodyPr/>
                    <a:lstStyle/>
                    <a:p>
                      <a:pPr algn="ctr"/>
                      <a:r>
                        <a:rPr lang="pt-BR" dirty="0" smtClean="0"/>
                        <a:t>3</a:t>
                      </a:r>
                      <a:endParaRPr lang="pt-BR" dirty="0"/>
                    </a:p>
                  </a:txBody>
                  <a:tcPr/>
                </a:tc>
                <a:tc>
                  <a:txBody>
                    <a:bodyPr/>
                    <a:lstStyle/>
                    <a:p>
                      <a:r>
                        <a:rPr lang="pt-BR" dirty="0" smtClean="0"/>
                        <a:t>Põe</a:t>
                      </a:r>
                      <a:r>
                        <a:rPr lang="pt-BR" baseline="0" dirty="0" smtClean="0"/>
                        <a:t> a instância do </a:t>
                      </a:r>
                      <a:r>
                        <a:rPr lang="pt-BR" i="1" baseline="0" dirty="0" smtClean="0"/>
                        <a:t>bean</a:t>
                      </a:r>
                      <a:r>
                        <a:rPr lang="pt-BR" i="0" baseline="0" dirty="0" smtClean="0"/>
                        <a:t> no </a:t>
                      </a:r>
                      <a:r>
                        <a:rPr lang="pt-BR" i="1" baseline="0" dirty="0" smtClean="0"/>
                        <a:t>pool</a:t>
                      </a:r>
                      <a:r>
                        <a:rPr lang="pt-BR" i="0" baseline="0" dirty="0" smtClean="0"/>
                        <a:t> gerenciado (se o </a:t>
                      </a:r>
                      <a:r>
                        <a:rPr lang="pt-BR" i="1" baseline="0" dirty="0" smtClean="0"/>
                        <a:t>container </a:t>
                      </a:r>
                      <a:r>
                        <a:rPr lang="pt-BR" i="0" baseline="0" dirty="0" smtClean="0"/>
                        <a:t>suporta o </a:t>
                      </a:r>
                      <a:r>
                        <a:rPr lang="pt-BR" i="1" baseline="0" dirty="0" smtClean="0"/>
                        <a:t>pool</a:t>
                      </a:r>
                      <a:r>
                        <a:rPr lang="pt-BR" i="0" baseline="0" dirty="0" smtClean="0"/>
                        <a:t>).</a:t>
                      </a:r>
                      <a:endParaRPr lang="pt-BR" dirty="0"/>
                    </a:p>
                  </a:txBody>
                  <a:tcPr/>
                </a:tc>
              </a:tr>
              <a:tr h="747458">
                <a:tc>
                  <a:txBody>
                    <a:bodyPr/>
                    <a:lstStyle/>
                    <a:p>
                      <a:pPr algn="ctr"/>
                      <a:r>
                        <a:rPr lang="pt-BR" dirty="0" smtClean="0"/>
                        <a:t>4</a:t>
                      </a:r>
                      <a:endParaRPr lang="pt-BR" dirty="0"/>
                    </a:p>
                  </a:txBody>
                  <a:tcPr/>
                </a:tc>
                <a:tc>
                  <a:txBody>
                    <a:bodyPr/>
                    <a:lstStyle/>
                    <a:p>
                      <a:r>
                        <a:rPr lang="pt-BR" dirty="0" smtClean="0"/>
                        <a:t>Tira o </a:t>
                      </a:r>
                      <a:r>
                        <a:rPr lang="pt-BR" i="1" dirty="0" smtClean="0"/>
                        <a:t>bean</a:t>
                      </a:r>
                      <a:r>
                        <a:rPr lang="pt-BR" i="0" dirty="0" smtClean="0"/>
                        <a:t> do </a:t>
                      </a:r>
                      <a:r>
                        <a:rPr lang="pt-BR" i="1" dirty="0" smtClean="0"/>
                        <a:t>pool</a:t>
                      </a:r>
                      <a:r>
                        <a:rPr lang="pt-BR" i="0" baseline="0" dirty="0" smtClean="0"/>
                        <a:t> quando uma requisição é recebida de um cliente. Se o </a:t>
                      </a:r>
                      <a:r>
                        <a:rPr lang="pt-BR" i="1" baseline="0" dirty="0" smtClean="0"/>
                        <a:t>container</a:t>
                      </a:r>
                      <a:r>
                        <a:rPr lang="pt-BR" i="0" baseline="0" dirty="0" smtClean="0"/>
                        <a:t> não suportar, um </a:t>
                      </a:r>
                      <a:r>
                        <a:rPr lang="pt-BR" i="1" baseline="0" dirty="0" smtClean="0"/>
                        <a:t>bean</a:t>
                      </a:r>
                      <a:r>
                        <a:rPr lang="pt-BR" i="0" baseline="0" dirty="0" smtClean="0"/>
                        <a:t> será instanciado sob demanda.</a:t>
                      </a:r>
                      <a:endParaRPr lang="pt-BR" dirty="0"/>
                    </a:p>
                  </a:txBody>
                  <a:tcPr/>
                </a:tc>
              </a:tr>
              <a:tr h="433051">
                <a:tc>
                  <a:txBody>
                    <a:bodyPr/>
                    <a:lstStyle/>
                    <a:p>
                      <a:pPr algn="ctr"/>
                      <a:r>
                        <a:rPr lang="pt-BR" dirty="0" smtClean="0"/>
                        <a:t>5</a:t>
                      </a:r>
                      <a:endParaRPr lang="pt-BR" dirty="0"/>
                    </a:p>
                  </a:txBody>
                  <a:tcPr/>
                </a:tc>
                <a:tc>
                  <a:txBody>
                    <a:bodyPr/>
                    <a:lstStyle/>
                    <a:p>
                      <a:r>
                        <a:rPr lang="pt-BR" dirty="0" smtClean="0"/>
                        <a:t>Executa o método de negócio solicitado pelo cliente.</a:t>
                      </a:r>
                      <a:endParaRPr lang="pt-BR" dirty="0"/>
                    </a:p>
                  </a:txBody>
                  <a:tcPr/>
                </a:tc>
              </a:tr>
              <a:tr h="747458">
                <a:tc>
                  <a:txBody>
                    <a:bodyPr/>
                    <a:lstStyle/>
                    <a:p>
                      <a:pPr algn="ctr"/>
                      <a:r>
                        <a:rPr lang="pt-BR" dirty="0" smtClean="0"/>
                        <a:t>6</a:t>
                      </a:r>
                      <a:endParaRPr lang="pt-BR" dirty="0"/>
                    </a:p>
                  </a:txBody>
                  <a:tcPr/>
                </a:tc>
                <a:tc>
                  <a:txBody>
                    <a:bodyPr/>
                    <a:lstStyle/>
                    <a:p>
                      <a:r>
                        <a:rPr lang="pt-BR" dirty="0" smtClean="0"/>
                        <a:t>Quando termina a execução do método de negócio, o </a:t>
                      </a:r>
                      <a:r>
                        <a:rPr lang="pt-BR" i="1" dirty="0" smtClean="0"/>
                        <a:t>bean</a:t>
                      </a:r>
                      <a:r>
                        <a:rPr lang="pt-BR" i="0" dirty="0" smtClean="0"/>
                        <a:t> volta para o </a:t>
                      </a:r>
                      <a:r>
                        <a:rPr lang="pt-BR" i="1" dirty="0" smtClean="0"/>
                        <a:t>pool</a:t>
                      </a:r>
                      <a:r>
                        <a:rPr lang="pt-BR" i="0" dirty="0" smtClean="0"/>
                        <a:t>. Se o </a:t>
                      </a:r>
                      <a:r>
                        <a:rPr lang="pt-BR" i="1" dirty="0" smtClean="0"/>
                        <a:t>container </a:t>
                      </a:r>
                      <a:r>
                        <a:rPr lang="pt-BR" i="0" dirty="0" smtClean="0"/>
                        <a:t>não suportar, o </a:t>
                      </a:r>
                      <a:r>
                        <a:rPr lang="pt-BR" i="1" dirty="0" smtClean="0"/>
                        <a:t>bean</a:t>
                      </a:r>
                      <a:r>
                        <a:rPr lang="pt-BR" i="0" dirty="0" smtClean="0"/>
                        <a:t> será descartado.</a:t>
                      </a:r>
                      <a:endParaRPr lang="pt-BR" dirty="0"/>
                    </a:p>
                  </a:txBody>
                  <a:tcPr/>
                </a:tc>
              </a:tr>
              <a:tr h="433051">
                <a:tc>
                  <a:txBody>
                    <a:bodyPr/>
                    <a:lstStyle/>
                    <a:p>
                      <a:pPr algn="ctr"/>
                      <a:r>
                        <a:rPr lang="pt-BR" dirty="0" smtClean="0"/>
                        <a:t>7</a:t>
                      </a:r>
                      <a:endParaRPr lang="pt-BR" dirty="0"/>
                    </a:p>
                  </a:txBody>
                  <a:tcPr/>
                </a:tc>
                <a:tc>
                  <a:txBody>
                    <a:bodyPr/>
                    <a:lstStyle/>
                    <a:p>
                      <a:r>
                        <a:rPr lang="pt-BR" dirty="0" smtClean="0"/>
                        <a:t>Conforme</a:t>
                      </a:r>
                      <a:r>
                        <a:rPr lang="pt-BR" baseline="0" dirty="0" smtClean="0"/>
                        <a:t> necessário, o </a:t>
                      </a:r>
                      <a:r>
                        <a:rPr lang="pt-BR" i="1" baseline="0" dirty="0" smtClean="0"/>
                        <a:t>container </a:t>
                      </a:r>
                      <a:r>
                        <a:rPr lang="pt-BR" i="0" baseline="0" dirty="0" smtClean="0"/>
                        <a:t>retira o </a:t>
                      </a:r>
                      <a:r>
                        <a:rPr lang="pt-BR" i="1" baseline="0" dirty="0" smtClean="0"/>
                        <a:t>bean</a:t>
                      </a:r>
                      <a:r>
                        <a:rPr lang="pt-BR" i="0" baseline="0" dirty="0" smtClean="0"/>
                        <a:t> do </a:t>
                      </a:r>
                      <a:r>
                        <a:rPr lang="pt-BR" i="1" baseline="0" dirty="0" smtClean="0"/>
                        <a:t>pool</a:t>
                      </a:r>
                      <a:r>
                        <a:rPr lang="pt-BR" i="0" baseline="0" dirty="0" smtClean="0"/>
                        <a:t>.</a:t>
                      </a:r>
                      <a:endParaRPr lang="pt-BR" dirty="0"/>
                    </a:p>
                  </a:txBody>
                  <a:tcPr/>
                </a:tc>
              </a:tr>
            </a:tbl>
          </a:graphicData>
        </a:graphic>
      </p:graphicFrame>
    </p:spTree>
    <p:extLst>
      <p:ext uri="{BB962C8B-B14F-4D97-AF65-F5344CB8AC3E}">
        <p14:creationId xmlns:p14="http://schemas.microsoft.com/office/powerpoint/2010/main" val="3289747343"/>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Beans </a:t>
            </a:r>
            <a:r>
              <a:rPr lang="pt-BR" dirty="0"/>
              <a:t>– Ciclo de Vida</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i="1" dirty="0" smtClean="0"/>
              <a:t>Beans </a:t>
            </a:r>
            <a:r>
              <a:rPr lang="pt-BR" dirty="0" smtClean="0"/>
              <a:t>de sessão sem estado possuem dois </a:t>
            </a:r>
            <a:r>
              <a:rPr lang="en-US" i="1" dirty="0" smtClean="0"/>
              <a:t>callbacks</a:t>
            </a:r>
            <a:r>
              <a:rPr lang="pt-BR" i="1" dirty="0"/>
              <a:t>: </a:t>
            </a:r>
            <a:r>
              <a:rPr lang="pt-BR" i="1" dirty="0" smtClean="0"/>
              <a:t>PostConstruct e PreDestroy.</a:t>
            </a:r>
          </a:p>
          <a:p>
            <a:pPr>
              <a:buFont typeface="Arial" panose="020B0604020202020204" pitchFamily="34" charset="0"/>
              <a:buChar char="•"/>
            </a:pPr>
            <a:r>
              <a:rPr lang="pt-BR" i="1" dirty="0"/>
              <a:t> </a:t>
            </a:r>
            <a:r>
              <a:rPr lang="pt-BR" dirty="0" smtClean="0"/>
              <a:t>Após instanciar o </a:t>
            </a:r>
            <a:r>
              <a:rPr lang="pt-BR" i="1" dirty="0" smtClean="0"/>
              <a:t>bean </a:t>
            </a:r>
            <a:r>
              <a:rPr lang="pt-BR" dirty="0" smtClean="0"/>
              <a:t>e injetar todos os recursos, o </a:t>
            </a:r>
            <a:r>
              <a:rPr lang="pt-BR" i="1" dirty="0" smtClean="0"/>
              <a:t>container </a:t>
            </a:r>
            <a:r>
              <a:rPr lang="pt-BR" dirty="0" smtClean="0"/>
              <a:t>vai executar os métodos </a:t>
            </a:r>
            <a:r>
              <a:rPr lang="pt-BR" dirty="0"/>
              <a:t>anotados com @</a:t>
            </a:r>
            <a:r>
              <a:rPr lang="pt-BR" dirty="0" smtClean="0"/>
              <a:t>PostConstruct. Após a invocação desse(s) método(s), o </a:t>
            </a:r>
            <a:r>
              <a:rPr lang="pt-BR" i="1" dirty="0" smtClean="0"/>
              <a:t>bean</a:t>
            </a:r>
            <a:r>
              <a:rPr lang="pt-BR" dirty="0" smtClean="0"/>
              <a:t> estará pronto para uso.</a:t>
            </a:r>
          </a:p>
          <a:p>
            <a:pPr>
              <a:buFont typeface="Arial" panose="020B0604020202020204" pitchFamily="34" charset="0"/>
              <a:buChar char="•"/>
            </a:pPr>
            <a:r>
              <a:rPr lang="pt-BR" dirty="0"/>
              <a:t> </a:t>
            </a:r>
            <a:r>
              <a:rPr lang="pt-BR" dirty="0" smtClean="0"/>
              <a:t>Em algum momento, o </a:t>
            </a:r>
            <a:r>
              <a:rPr lang="pt-BR" i="1" dirty="0" smtClean="0"/>
              <a:t>container </a:t>
            </a:r>
            <a:r>
              <a:rPr lang="pt-BR" dirty="0" smtClean="0"/>
              <a:t>decide que o </a:t>
            </a:r>
            <a:r>
              <a:rPr lang="pt-BR" i="1" dirty="0" smtClean="0"/>
              <a:t>bean </a:t>
            </a:r>
            <a:r>
              <a:rPr lang="pt-BR" dirty="0" smtClean="0"/>
              <a:t>deve ser destruído. O </a:t>
            </a:r>
            <a:r>
              <a:rPr lang="en-US" i="1" dirty="0" smtClean="0"/>
              <a:t>callback</a:t>
            </a:r>
            <a:r>
              <a:rPr lang="pt-BR" i="1" dirty="0" smtClean="0"/>
              <a:t> PreDestroy </a:t>
            </a:r>
            <a:r>
              <a:rPr lang="pt-BR" dirty="0" smtClean="0"/>
              <a:t>dá a chance ao </a:t>
            </a:r>
            <a:r>
              <a:rPr lang="pt-BR" i="1" dirty="0" smtClean="0"/>
              <a:t>bean </a:t>
            </a:r>
            <a:r>
              <a:rPr lang="pt-BR" dirty="0" smtClean="0"/>
              <a:t>de liberar recursos antes dessa destruição.</a:t>
            </a:r>
            <a:endParaRPr lang="pt-BR" dirty="0"/>
          </a:p>
        </p:txBody>
      </p:sp>
    </p:spTree>
    <p:extLst>
      <p:ext uri="{BB962C8B-B14F-4D97-AF65-F5344CB8AC3E}">
        <p14:creationId xmlns:p14="http://schemas.microsoft.com/office/powerpoint/2010/main" val="63649644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pic>
        <p:nvPicPr>
          <p:cNvPr id="9" name="Espaço Reservado para Conteúdo 8"/>
          <p:cNvPicPr>
            <a:picLocks noGrp="1" noChangeAspect="1"/>
          </p:cNvPicPr>
          <p:nvPr>
            <p:ph sz="half" idx="1"/>
          </p:nvPr>
        </p:nvPicPr>
        <p:blipFill>
          <a:blip r:embed="rId2"/>
          <a:stretch>
            <a:fillRect/>
          </a:stretch>
        </p:blipFill>
        <p:spPr>
          <a:xfrm>
            <a:off x="408550" y="3072606"/>
            <a:ext cx="5966094" cy="1808996"/>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7038181" y="3072606"/>
            <a:ext cx="3612648" cy="2241424"/>
          </a:xfrm>
          <a:prstGeom prst="rect">
            <a:avLst/>
          </a:prstGeom>
        </p:spPr>
      </p:pic>
    </p:spTree>
    <p:extLst>
      <p:ext uri="{BB962C8B-B14F-4D97-AF65-F5344CB8AC3E}">
        <p14:creationId xmlns:p14="http://schemas.microsoft.com/office/powerpoint/2010/main" val="3670185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Stateless Session </a:t>
            </a:r>
            <a:r>
              <a:rPr lang="en-US" dirty="0"/>
              <a:t>Beans </a:t>
            </a:r>
            <a:r>
              <a:rPr lang="pt-BR" dirty="0" smtClean="0"/>
              <a:t>Eficientemente</a:t>
            </a:r>
            <a:endParaRPr lang="pt-BR" dirty="0"/>
          </a:p>
        </p:txBody>
      </p:sp>
      <p:sp>
        <p:nvSpPr>
          <p:cNvPr id="6" name="Espaço Reservado para Conteúdo 5"/>
          <p:cNvSpPr>
            <a:spLocks noGrp="1"/>
          </p:cNvSpPr>
          <p:nvPr>
            <p:ph idx="1"/>
          </p:nvPr>
        </p:nvSpPr>
        <p:spPr/>
        <p:txBody>
          <a:bodyPr>
            <a:normAutofit lnSpcReduction="10000"/>
          </a:bodyPr>
          <a:lstStyle/>
          <a:p>
            <a:pPr>
              <a:buFont typeface="Arial" panose="020B0604020202020204" pitchFamily="34" charset="0"/>
              <a:buChar char="•"/>
            </a:pPr>
            <a:r>
              <a:rPr lang="pt-BR" dirty="0" smtClean="0"/>
              <a:t> Configurar o </a:t>
            </a:r>
            <a:r>
              <a:rPr lang="pt-BR" i="1" dirty="0" smtClean="0"/>
              <a:t>pool</a:t>
            </a:r>
            <a:r>
              <a:rPr lang="pt-BR" dirty="0" smtClean="0"/>
              <a:t> de </a:t>
            </a:r>
            <a:r>
              <a:rPr lang="en-US" i="1" dirty="0" smtClean="0"/>
              <a:t>stateless session</a:t>
            </a:r>
            <a:r>
              <a:rPr lang="en-US" dirty="0" smtClean="0"/>
              <a:t> </a:t>
            </a:r>
            <a:r>
              <a:rPr lang="en-US" i="1" dirty="0" smtClean="0"/>
              <a:t>beans</a:t>
            </a:r>
            <a:r>
              <a:rPr lang="en-US" dirty="0" smtClean="0"/>
              <a:t> </a:t>
            </a:r>
            <a:r>
              <a:rPr lang="pt-BR" dirty="0" smtClean="0"/>
              <a:t>corretamente é parte crítica no desempenho de uma aplicação. </a:t>
            </a:r>
            <a:r>
              <a:rPr lang="pt-BR" dirty="0"/>
              <a:t>Geralmente, os padrões da maioria dos servidores de aplicativos são bons o </a:t>
            </a:r>
            <a:r>
              <a:rPr lang="pt-BR" dirty="0" smtClean="0"/>
              <a:t>suficiente, </a:t>
            </a:r>
            <a:r>
              <a:rPr lang="pt-BR" dirty="0"/>
              <a:t>mas </a:t>
            </a:r>
            <a:r>
              <a:rPr lang="pt-BR" dirty="0" smtClean="0"/>
              <a:t>o ajuste </a:t>
            </a:r>
            <a:r>
              <a:rPr lang="pt-BR" dirty="0"/>
              <a:t>pode realmente otimizar sua aplicação e </a:t>
            </a:r>
            <a:r>
              <a:rPr lang="pt-BR" dirty="0" smtClean="0"/>
              <a:t>melhorar o desempenho </a:t>
            </a:r>
            <a:r>
              <a:rPr lang="pt-BR" dirty="0"/>
              <a:t>sob pressão</a:t>
            </a:r>
            <a:r>
              <a:rPr lang="pt-BR" dirty="0" smtClean="0"/>
              <a:t>.</a:t>
            </a:r>
          </a:p>
          <a:p>
            <a:pPr>
              <a:buFont typeface="Arial" panose="020B0604020202020204" pitchFamily="34" charset="0"/>
              <a:buChar char="•"/>
            </a:pPr>
            <a:r>
              <a:rPr lang="pt-BR" dirty="0"/>
              <a:t> </a:t>
            </a:r>
            <a:r>
              <a:rPr lang="pt-BR" dirty="0" smtClean="0"/>
              <a:t>Evite utilizar a interface remota localmente. Isso pode trazer problemas de desempenho. Evite a anotação @</a:t>
            </a:r>
            <a:r>
              <a:rPr lang="pt-BR" i="1" dirty="0" smtClean="0"/>
              <a:t>Remote</a:t>
            </a:r>
            <a:r>
              <a:rPr lang="pt-BR" dirty="0" smtClean="0"/>
              <a:t> quando ela não é necessária.</a:t>
            </a:r>
          </a:p>
          <a:p>
            <a:pPr>
              <a:buFont typeface="Arial" panose="020B0604020202020204" pitchFamily="34" charset="0"/>
              <a:buChar char="•"/>
            </a:pPr>
            <a:r>
              <a:rPr lang="pt-BR" dirty="0"/>
              <a:t> </a:t>
            </a:r>
            <a:r>
              <a:rPr lang="pt-BR" dirty="0" smtClean="0"/>
              <a:t>Use interfaces. Se </a:t>
            </a:r>
            <a:r>
              <a:rPr lang="pt-BR" dirty="0"/>
              <a:t>você está desenvolvendo um </a:t>
            </a:r>
            <a:r>
              <a:rPr lang="pt-BR" dirty="0" smtClean="0"/>
              <a:t>serviço, </a:t>
            </a:r>
            <a:r>
              <a:rPr lang="pt-BR" dirty="0"/>
              <a:t>é melhor para </a:t>
            </a:r>
            <a:r>
              <a:rPr lang="pt-BR" dirty="0" smtClean="0"/>
              <a:t>manter o acoplamento fraco através </a:t>
            </a:r>
            <a:r>
              <a:rPr lang="pt-BR" dirty="0"/>
              <a:t>de uma </a:t>
            </a:r>
            <a:r>
              <a:rPr lang="pt-BR" dirty="0" smtClean="0"/>
              <a:t>interface.</a:t>
            </a:r>
          </a:p>
          <a:p>
            <a:pPr>
              <a:buFont typeface="Arial" panose="020B0604020202020204" pitchFamily="34" charset="0"/>
              <a:buChar char="•"/>
            </a:pPr>
            <a:r>
              <a:rPr lang="pt-BR" dirty="0"/>
              <a:t> </a:t>
            </a:r>
            <a:r>
              <a:rPr lang="pt-BR" dirty="0" smtClean="0"/>
              <a:t>Interfaces locais e remotas podem expor métodos completamente diferentes. Quando utilizar interfaces remotas, tenha certeza de que os métodos que você incluir são realmente necessário a serem expostos remotamente.</a:t>
            </a:r>
          </a:p>
        </p:txBody>
      </p:sp>
    </p:spTree>
    <p:extLst>
      <p:ext uri="{BB962C8B-B14F-4D97-AF65-F5344CB8AC3E}">
        <p14:creationId xmlns:p14="http://schemas.microsoft.com/office/powerpoint/2010/main" val="27882978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Stateless Session </a:t>
            </a:r>
            <a:r>
              <a:rPr lang="en-US" dirty="0"/>
              <a:t>Beans </a:t>
            </a:r>
            <a:r>
              <a:rPr lang="pt-BR" dirty="0" smtClean="0"/>
              <a:t>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Objetos remotos não são passados por referência. Parâmetros de métodos remotos e tipos de retorno precisam ser serializados. Dessa forma, objetos são passados por cópia na rede.</a:t>
            </a:r>
          </a:p>
          <a:p>
            <a:pPr>
              <a:buFont typeface="Arial" panose="020B0604020202020204" pitchFamily="34" charset="0"/>
              <a:buChar char="•"/>
            </a:pPr>
            <a:r>
              <a:rPr lang="pt-BR" dirty="0"/>
              <a:t> </a:t>
            </a:r>
            <a:r>
              <a:rPr lang="pt-BR" dirty="0" smtClean="0"/>
              <a:t>Evite chamadas remotas de granularidade fina, pois chamadas remotas são caras.</a:t>
            </a:r>
          </a:p>
        </p:txBody>
      </p:sp>
    </p:spTree>
    <p:extLst>
      <p:ext uri="{BB962C8B-B14F-4D97-AF65-F5344CB8AC3E}">
        <p14:creationId xmlns:p14="http://schemas.microsoft.com/office/powerpoint/2010/main" val="17507005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a:t>
            </a:r>
            <a:endParaRPr lang="en-US" dirty="0"/>
          </a:p>
        </p:txBody>
      </p:sp>
      <p:pic>
        <p:nvPicPr>
          <p:cNvPr id="4" name="Espaço Reservado para Conteúdo 3"/>
          <p:cNvPicPr>
            <a:picLocks noGrp="1" noChangeAspect="1"/>
          </p:cNvPicPr>
          <p:nvPr>
            <p:ph idx="1"/>
          </p:nvPr>
        </p:nvPicPr>
        <p:blipFill>
          <a:blip r:embed="rId2"/>
          <a:stretch>
            <a:fillRect/>
          </a:stretch>
        </p:blipFill>
        <p:spPr>
          <a:xfrm>
            <a:off x="1700011" y="2110863"/>
            <a:ext cx="8142036" cy="3336900"/>
          </a:xfrm>
          <a:prstGeom prst="rect">
            <a:avLst/>
          </a:prstGeom>
        </p:spPr>
      </p:pic>
    </p:spTree>
    <p:extLst>
      <p:ext uri="{BB962C8B-B14F-4D97-AF65-F5344CB8AC3E}">
        <p14:creationId xmlns:p14="http://schemas.microsoft.com/office/powerpoint/2010/main" val="22169680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 – </a:t>
            </a:r>
            <a:r>
              <a:rPr lang="pt-BR" dirty="0" smtClean="0"/>
              <a:t>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940158" y="580416"/>
            <a:ext cx="5882987" cy="5058384"/>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000" dirty="0" smtClean="0"/>
              <a:t>É o mais simples. Uma vez instanciado, o </a:t>
            </a:r>
            <a:r>
              <a:rPr lang="pt-BR" sz="2000" i="1" dirty="0" smtClean="0"/>
              <a:t>bean</a:t>
            </a:r>
            <a:r>
              <a:rPr lang="pt-BR" sz="2000" dirty="0" smtClean="0"/>
              <a:t> não é destruído até que a aplicação termine.</a:t>
            </a:r>
          </a:p>
          <a:p>
            <a:r>
              <a:rPr lang="pt-BR" sz="2000" i="1" noProof="1" smtClean="0"/>
              <a:t>Singleton session beans </a:t>
            </a:r>
            <a:r>
              <a:rPr lang="pt-BR" sz="2000" noProof="1" smtClean="0"/>
              <a:t>possuem as mesmas capacidades de interfaces de um </a:t>
            </a:r>
            <a:r>
              <a:rPr lang="pt-BR" sz="2000" i="1" noProof="1" smtClean="0"/>
              <a:t>stateless session beans</a:t>
            </a:r>
            <a:r>
              <a:rPr lang="pt-BR" sz="2000" noProof="1" smtClean="0"/>
              <a:t>. Você pode definer interface de negócio remota, local e </a:t>
            </a:r>
            <a:r>
              <a:rPr lang="pt-BR" sz="2000" i="1" noProof="1" smtClean="0"/>
              <a:t>web service</a:t>
            </a:r>
            <a:r>
              <a:rPr lang="pt-BR" sz="2000" noProof="1" smtClean="0"/>
              <a:t>.</a:t>
            </a:r>
          </a:p>
        </p:txBody>
      </p:sp>
    </p:spTree>
    <p:extLst>
      <p:ext uri="{BB962C8B-B14F-4D97-AF65-F5344CB8AC3E}">
        <p14:creationId xmlns:p14="http://schemas.microsoft.com/office/powerpoint/2010/main" val="107292703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a:t>
            </a:r>
            <a:r>
              <a:rPr lang="en-US" dirty="0" smtClean="0"/>
              <a:t>Beans </a:t>
            </a:r>
            <a:r>
              <a:rPr lang="pt-BR" dirty="0" smtClean="0"/>
              <a:t>– </a:t>
            </a:r>
            <a:r>
              <a:rPr lang="pt-BR" dirty="0"/>
              <a:t>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676598001"/>
              </p:ext>
            </p:extLst>
          </p:nvPr>
        </p:nvGraphicFramePr>
        <p:xfrm>
          <a:off x="676275" y="2011363"/>
          <a:ext cx="10753726" cy="4507280"/>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O </a:t>
                      </a:r>
                      <a:r>
                        <a:rPr lang="pt-BR" i="1" baseline="0" dirty="0" smtClean="0"/>
                        <a:t>bean </a:t>
                      </a:r>
                      <a:r>
                        <a:rPr lang="pt-BR" i="0" baseline="0" dirty="0" smtClean="0"/>
                        <a:t>pode ser instanciado na inicialização da aplicação (</a:t>
                      </a:r>
                      <a:r>
                        <a:rPr lang="pt-BR" i="1" baseline="0" dirty="0" smtClean="0"/>
                        <a:t>@Startup</a:t>
                      </a:r>
                      <a:r>
                        <a:rPr lang="pt-BR" i="0" baseline="0" dirty="0" smtClean="0"/>
                        <a:t>) ou como resultado de outro </a:t>
                      </a:r>
                      <a:r>
                        <a:rPr lang="pt-BR" i="1" baseline="0" dirty="0" smtClean="0"/>
                        <a:t>bean</a:t>
                      </a:r>
                      <a:r>
                        <a:rPr lang="pt-BR" i="0" baseline="0" dirty="0" smtClean="0"/>
                        <a:t> sendo instanciado (@</a:t>
                      </a:r>
                      <a:r>
                        <a:rPr lang="pt-BR" i="1" baseline="0" dirty="0" smtClean="0"/>
                        <a:t>DependsOn</a:t>
                      </a:r>
                      <a:r>
                        <a:rPr lang="pt-BR" i="0" baseline="0" dirty="0" smtClean="0"/>
                        <a:t>).</a:t>
                      </a:r>
                      <a:endParaRPr lang="pt-BR" i="0" dirty="0"/>
                    </a:p>
                  </a:txBody>
                  <a:tcPr/>
                </a:tc>
              </a:tr>
              <a:tr h="433051">
                <a:tc>
                  <a:txBody>
                    <a:bodyPr/>
                    <a:lstStyle/>
                    <a:p>
                      <a:pPr algn="ctr"/>
                      <a:r>
                        <a:rPr lang="pt-BR" dirty="0" smtClean="0"/>
                        <a:t>2</a:t>
                      </a:r>
                      <a:endParaRPr lang="pt-BR" dirty="0"/>
                    </a:p>
                  </a:txBody>
                  <a:tcPr/>
                </a:tc>
                <a:tc>
                  <a:txBody>
                    <a:bodyPr/>
                    <a:lstStyle/>
                    <a:p>
                      <a:r>
                        <a:rPr lang="pt-BR" dirty="0" smtClean="0"/>
                        <a:t>Injeta recursos, tais como contextos JPA e </a:t>
                      </a:r>
                      <a:r>
                        <a:rPr lang="pt-BR" i="1" dirty="0" smtClean="0"/>
                        <a:t>data </a:t>
                      </a:r>
                      <a:r>
                        <a:rPr lang="en-US" i="1" noProof="0" dirty="0" smtClean="0"/>
                        <a:t>sources</a:t>
                      </a:r>
                      <a:r>
                        <a:rPr lang="pt-BR" dirty="0" smtClean="0"/>
                        <a:t>.</a:t>
                      </a:r>
                      <a:endParaRPr lang="pt-BR" dirty="0"/>
                    </a:p>
                  </a:txBody>
                  <a:tcPr/>
                </a:tc>
              </a:tr>
              <a:tr h="433051">
                <a:tc>
                  <a:txBody>
                    <a:bodyPr/>
                    <a:lstStyle/>
                    <a:p>
                      <a:pPr algn="ctr"/>
                      <a:r>
                        <a:rPr lang="pt-BR" dirty="0" smtClean="0"/>
                        <a:t>3</a:t>
                      </a:r>
                      <a:endParaRPr lang="pt-BR" dirty="0"/>
                    </a:p>
                  </a:txBody>
                  <a:tcPr/>
                </a:tc>
                <a:tc>
                  <a:txBody>
                    <a:bodyPr/>
                    <a:lstStyle/>
                    <a:p>
                      <a:r>
                        <a:rPr lang="pt-BR" dirty="0" smtClean="0"/>
                        <a:t>O método anotado com @</a:t>
                      </a:r>
                      <a:r>
                        <a:rPr lang="pt-BR" i="1" dirty="0" smtClean="0"/>
                        <a:t>PostConstruct</a:t>
                      </a:r>
                      <a:r>
                        <a:rPr lang="pt-BR" dirty="0" smtClean="0"/>
                        <a:t> é invocado. O </a:t>
                      </a:r>
                      <a:r>
                        <a:rPr lang="pt-BR" i="1" dirty="0" smtClean="0"/>
                        <a:t>bean</a:t>
                      </a:r>
                      <a:r>
                        <a:rPr lang="pt-BR" i="0" dirty="0" smtClean="0"/>
                        <a:t> não se</a:t>
                      </a:r>
                      <a:r>
                        <a:rPr lang="pt-BR" i="0" baseline="0" dirty="0" smtClean="0"/>
                        <a:t> torna acessível até esse método ter sido executado como sucesso.</a:t>
                      </a:r>
                      <a:endParaRPr lang="pt-BR" dirty="0"/>
                    </a:p>
                  </a:txBody>
                  <a:tcPr/>
                </a:tc>
              </a:tr>
              <a:tr h="747458">
                <a:tc>
                  <a:txBody>
                    <a:bodyPr/>
                    <a:lstStyle/>
                    <a:p>
                      <a:pPr algn="ctr"/>
                      <a:r>
                        <a:rPr lang="pt-BR" dirty="0" smtClean="0"/>
                        <a:t>4</a:t>
                      </a:r>
                      <a:endParaRPr lang="pt-BR" dirty="0"/>
                    </a:p>
                  </a:txBody>
                  <a:tcPr/>
                </a:tc>
                <a:tc>
                  <a:txBody>
                    <a:bodyPr/>
                    <a:lstStyle/>
                    <a:p>
                      <a:r>
                        <a:rPr lang="pt-BR" dirty="0" smtClean="0"/>
                        <a:t>A instância está</a:t>
                      </a:r>
                      <a:r>
                        <a:rPr lang="pt-BR" baseline="0" dirty="0" smtClean="0"/>
                        <a:t> pronta para invocação de métodos.</a:t>
                      </a:r>
                      <a:endParaRPr lang="pt-BR" dirty="0"/>
                    </a:p>
                  </a:txBody>
                  <a:tcPr/>
                </a:tc>
              </a:tr>
              <a:tr h="433051">
                <a:tc>
                  <a:txBody>
                    <a:bodyPr/>
                    <a:lstStyle/>
                    <a:p>
                      <a:pPr algn="ctr"/>
                      <a:r>
                        <a:rPr lang="pt-BR" dirty="0" smtClean="0"/>
                        <a:t>5</a:t>
                      </a:r>
                      <a:endParaRPr lang="pt-BR" dirty="0"/>
                    </a:p>
                  </a:txBody>
                  <a:tcPr/>
                </a:tc>
                <a:tc>
                  <a:txBody>
                    <a:bodyPr/>
                    <a:lstStyle/>
                    <a:p>
                      <a:r>
                        <a:rPr lang="pt-BR" dirty="0" smtClean="0"/>
                        <a:t>O cliente executa um método de negócio do </a:t>
                      </a:r>
                      <a:r>
                        <a:rPr lang="pt-BR" i="1" dirty="0" smtClean="0"/>
                        <a:t>bean</a:t>
                      </a:r>
                      <a:r>
                        <a:rPr lang="pt-BR" i="0" dirty="0" smtClean="0"/>
                        <a:t>.</a:t>
                      </a:r>
                      <a:endParaRPr lang="pt-BR" dirty="0"/>
                    </a:p>
                  </a:txBody>
                  <a:tcPr/>
                </a:tc>
              </a:tr>
              <a:tr h="747458">
                <a:tc>
                  <a:txBody>
                    <a:bodyPr/>
                    <a:lstStyle/>
                    <a:p>
                      <a:pPr algn="ctr"/>
                      <a:r>
                        <a:rPr lang="pt-BR" dirty="0" smtClean="0"/>
                        <a:t>6</a:t>
                      </a:r>
                      <a:endParaRPr lang="pt-BR" dirty="0"/>
                    </a:p>
                  </a:txBody>
                  <a:tcPr/>
                </a:tc>
                <a:tc>
                  <a:txBody>
                    <a:bodyPr/>
                    <a:lstStyle/>
                    <a:p>
                      <a:r>
                        <a:rPr lang="pt-BR" dirty="0" smtClean="0"/>
                        <a:t>O </a:t>
                      </a:r>
                      <a:r>
                        <a:rPr lang="pt-BR" i="1" dirty="0" smtClean="0"/>
                        <a:t>container </a:t>
                      </a:r>
                      <a:r>
                        <a:rPr lang="pt-BR" dirty="0" smtClean="0"/>
                        <a:t>é informado de seu </a:t>
                      </a:r>
                      <a:r>
                        <a:rPr lang="en-US" i="1" noProof="0" dirty="0" smtClean="0"/>
                        <a:t>shut down</a:t>
                      </a:r>
                      <a:r>
                        <a:rPr lang="pt-BR" dirty="0" smtClean="0"/>
                        <a:t>.</a:t>
                      </a:r>
                      <a:endParaRPr lang="pt-BR" dirty="0"/>
                    </a:p>
                  </a:txBody>
                  <a:tcPr/>
                </a:tc>
              </a:tr>
              <a:tr h="433051">
                <a:tc>
                  <a:txBody>
                    <a:bodyPr/>
                    <a:lstStyle/>
                    <a:p>
                      <a:pPr algn="ctr"/>
                      <a:r>
                        <a:rPr lang="pt-BR" dirty="0" smtClean="0"/>
                        <a:t>7</a:t>
                      </a:r>
                      <a:endParaRPr lang="pt-BR" dirty="0"/>
                    </a:p>
                  </a:txBody>
                  <a:tcPr/>
                </a:tc>
                <a:tc>
                  <a:txBody>
                    <a:bodyPr/>
                    <a:lstStyle/>
                    <a:p>
                      <a:r>
                        <a:rPr lang="pt-BR" dirty="0" smtClean="0"/>
                        <a:t>O</a:t>
                      </a:r>
                      <a:r>
                        <a:rPr lang="pt-BR" baseline="0" dirty="0" smtClean="0"/>
                        <a:t> método anotado com</a:t>
                      </a:r>
                      <a:r>
                        <a:rPr lang="pt-BR" dirty="0" smtClean="0"/>
                        <a:t> @</a:t>
                      </a:r>
                      <a:r>
                        <a:rPr lang="pt-BR" i="1" dirty="0" smtClean="0"/>
                        <a:t>PreDestroy</a:t>
                      </a:r>
                      <a:r>
                        <a:rPr lang="pt-BR" dirty="0" smtClean="0"/>
                        <a:t> é invocado antes da aplicação finalizar.</a:t>
                      </a:r>
                      <a:endParaRPr lang="pt-BR" dirty="0"/>
                    </a:p>
                  </a:txBody>
                  <a:tcPr/>
                </a:tc>
              </a:tr>
            </a:tbl>
          </a:graphicData>
        </a:graphic>
      </p:graphicFrame>
    </p:spTree>
    <p:extLst>
      <p:ext uri="{BB962C8B-B14F-4D97-AF65-F5344CB8AC3E}">
        <p14:creationId xmlns:p14="http://schemas.microsoft.com/office/powerpoint/2010/main" val="2712334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AccessType</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9181" y="682387"/>
            <a:ext cx="7492621" cy="560923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É possível utilizar mais de um tipo de acesso numa mesma entidade.</a:t>
            </a:r>
            <a:endParaRPr lang="pt-BR" sz="2400" dirty="0"/>
          </a:p>
        </p:txBody>
      </p:sp>
    </p:spTree>
    <p:extLst>
      <p:ext uri="{BB962C8B-B14F-4D97-AF65-F5344CB8AC3E}">
        <p14:creationId xmlns:p14="http://schemas.microsoft.com/office/powerpoint/2010/main" val="61270704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78839" y="542282"/>
            <a:ext cx="4198513" cy="1183487"/>
          </a:xfrm>
        </p:spPr>
        <p:txBody>
          <a:bodyPr/>
          <a:lstStyle/>
          <a:p>
            <a:r>
              <a:rPr lang="en-US" dirty="0"/>
              <a:t>Singleton Session Beans </a:t>
            </a:r>
            <a:r>
              <a:rPr lang="pt-BR" dirty="0"/>
              <a:t>– </a:t>
            </a:r>
            <a:r>
              <a:rPr lang="pt-BR" dirty="0" smtClean="0"/>
              <a:t>Exemplo</a:t>
            </a:r>
            <a:endParaRPr lang="pt-BR" dirty="0"/>
          </a:p>
        </p:txBody>
      </p:sp>
      <p:sp>
        <p:nvSpPr>
          <p:cNvPr id="7" name="Espaço Reservado para Texto 6"/>
          <p:cNvSpPr>
            <a:spLocks noGrp="1"/>
          </p:cNvSpPr>
          <p:nvPr>
            <p:ph type="body" sz="half" idx="2"/>
          </p:nvPr>
        </p:nvSpPr>
        <p:spPr>
          <a:xfrm>
            <a:off x="7688687" y="1841679"/>
            <a:ext cx="4503313" cy="4636394"/>
          </a:xfrm>
        </p:spPr>
        <p:txBody>
          <a:bodyPr>
            <a:normAutofit/>
          </a:bodyPr>
          <a:lstStyle/>
          <a:p>
            <a:r>
              <a:rPr lang="pt-BR" sz="2000" dirty="0" smtClean="0"/>
              <a:t>Observe a utilização de um recurso do servido Glassfish: o </a:t>
            </a:r>
            <a:r>
              <a:rPr lang="pt-BR" sz="2000" i="1" dirty="0" smtClean="0"/>
              <a:t>data </a:t>
            </a:r>
            <a:r>
              <a:rPr lang="en-US" sz="2000" i="1" dirty="0" smtClean="0"/>
              <a:t>source</a:t>
            </a:r>
            <a:r>
              <a:rPr lang="pt-BR" sz="2000" i="1" dirty="0" smtClean="0"/>
              <a:t>  </a:t>
            </a:r>
            <a:r>
              <a:rPr lang="pt-BR" sz="2000" dirty="0" smtClean="0"/>
              <a:t>“jdbc/__default”.</a:t>
            </a:r>
          </a:p>
          <a:p>
            <a:r>
              <a:rPr lang="pt-BR" sz="2000" dirty="0" smtClean="0"/>
              <a:t>Esse </a:t>
            </a:r>
            <a:r>
              <a:rPr lang="pt-BR" sz="2000" i="1" dirty="0" smtClean="0"/>
              <a:t>data source</a:t>
            </a:r>
            <a:r>
              <a:rPr lang="pt-BR" sz="2000" dirty="0" smtClean="0"/>
              <a:t> “aponta” para uma base de dados Derby</a:t>
            </a:r>
            <a:r>
              <a:rPr lang="pt-BR" sz="2000" i="1" dirty="0" smtClean="0"/>
              <a:t> </a:t>
            </a:r>
            <a:r>
              <a:rPr lang="pt-BR" sz="2000" dirty="0" smtClean="0"/>
              <a:t>que possui uma tabela que contém informações de todos os estados do Brasil</a:t>
            </a:r>
            <a:endParaRPr lang="pt-BR" sz="2000" noProof="1" smtClean="0"/>
          </a:p>
          <a:p>
            <a:r>
              <a:rPr lang="pt-BR" sz="2000" dirty="0" smtClean="0"/>
              <a:t>Baixe os projetos em </a:t>
            </a:r>
            <a:r>
              <a:rPr lang="pt-BR" sz="2000" dirty="0" smtClean="0">
                <a:hlinkClick r:id="rId2"/>
              </a:rPr>
              <a:t>http://software-corporativo.googlecode.com/svn/trunk/ex_ejb_singleton/</a:t>
            </a:r>
            <a:r>
              <a:rPr lang="pt-BR" sz="2000" dirty="0" smtClean="0"/>
              <a:t> e </a:t>
            </a:r>
            <a:r>
              <a:rPr lang="pt-BR" sz="2000" noProof="1" smtClean="0">
                <a:hlinkClick r:id="rId3"/>
              </a:rPr>
              <a:t>http://software-corporativo.googlecode.com/svn/trunk/ex_ejb_singleton-war/</a:t>
            </a:r>
            <a:endParaRPr lang="pt-BR" sz="2000" noProof="1" smtClean="0"/>
          </a:p>
          <a:p>
            <a:endParaRPr lang="pt-BR" sz="2000" dirty="0" smtClean="0"/>
          </a:p>
          <a:p>
            <a:endParaRPr lang="pt-BR" sz="2000" dirty="0"/>
          </a:p>
        </p:txBody>
      </p:sp>
      <p:pic>
        <p:nvPicPr>
          <p:cNvPr id="5" name="Espaço Reservado para Conteúdo 4"/>
          <p:cNvPicPr>
            <a:picLocks noGrp="1" noChangeAspect="1"/>
          </p:cNvPicPr>
          <p:nvPr>
            <p:ph idx="1"/>
          </p:nvPr>
        </p:nvPicPr>
        <p:blipFill>
          <a:blip r:embed="rId4"/>
          <a:stretch>
            <a:fillRect/>
          </a:stretch>
        </p:blipFill>
        <p:spPr>
          <a:xfrm>
            <a:off x="157610" y="1841679"/>
            <a:ext cx="7313618" cy="3232597"/>
          </a:xfrm>
          <a:prstGeom prst="rect">
            <a:avLst/>
          </a:prstGeom>
        </p:spPr>
      </p:pic>
    </p:spTree>
    <p:extLst>
      <p:ext uri="{BB962C8B-B14F-4D97-AF65-F5344CB8AC3E}">
        <p14:creationId xmlns:p14="http://schemas.microsoft.com/office/powerpoint/2010/main" val="181529744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a:t>– Exemplo</a:t>
            </a:r>
          </a:p>
        </p:txBody>
      </p:sp>
      <p:pic>
        <p:nvPicPr>
          <p:cNvPr id="7" name="Espaço Reservado para Conteúdo 6"/>
          <p:cNvPicPr>
            <a:picLocks noGrp="1" noChangeAspect="1"/>
          </p:cNvPicPr>
          <p:nvPr>
            <p:ph idx="1"/>
          </p:nvPr>
        </p:nvPicPr>
        <p:blipFill>
          <a:blip r:embed="rId2"/>
          <a:stretch>
            <a:fillRect/>
          </a:stretch>
        </p:blipFill>
        <p:spPr>
          <a:xfrm>
            <a:off x="235555" y="2511380"/>
            <a:ext cx="11616112" cy="3078051"/>
          </a:xfrm>
          <a:prstGeom prst="rect">
            <a:avLst/>
          </a:prstGeom>
        </p:spPr>
      </p:pic>
    </p:spTree>
    <p:extLst>
      <p:ext uri="{BB962C8B-B14F-4D97-AF65-F5344CB8AC3E}">
        <p14:creationId xmlns:p14="http://schemas.microsoft.com/office/powerpoint/2010/main" val="2108775174"/>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Singleton Session Beans </a:t>
            </a:r>
            <a:r>
              <a:rPr lang="pt-BR" dirty="0"/>
              <a:t>– Exemplo</a:t>
            </a:r>
          </a:p>
        </p:txBody>
      </p:sp>
      <p:sp>
        <p:nvSpPr>
          <p:cNvPr id="4" name="Espaço Reservado para Texto 3"/>
          <p:cNvSpPr>
            <a:spLocks noGrp="1"/>
          </p:cNvSpPr>
          <p:nvPr>
            <p:ph type="body" sz="half" idx="2"/>
          </p:nvPr>
        </p:nvSpPr>
        <p:spPr/>
        <p:txBody>
          <a:bodyPr>
            <a:normAutofit/>
          </a:bodyPr>
          <a:lstStyle/>
          <a:p>
            <a:r>
              <a:rPr lang="pt-BR" sz="2000" dirty="0" smtClean="0"/>
              <a:t>Observe que, na inicialização do </a:t>
            </a:r>
            <a:r>
              <a:rPr lang="pt-BR" sz="2000" i="1" dirty="0" smtClean="0"/>
              <a:t>bean</a:t>
            </a:r>
            <a:r>
              <a:rPr lang="pt-BR" sz="2000" dirty="0" smtClean="0"/>
              <a:t>, são lidos todos os estados, que são adicionados à coleção </a:t>
            </a:r>
            <a:r>
              <a:rPr lang="pt-BR" sz="2000" i="1" dirty="0" smtClean="0"/>
              <a:t>estados</a:t>
            </a:r>
            <a:r>
              <a:rPr lang="pt-BR" sz="2000" dirty="0" smtClean="0"/>
              <a:t>.</a:t>
            </a:r>
            <a:endParaRPr lang="pt-BR" sz="2000" dirty="0"/>
          </a:p>
        </p:txBody>
      </p:sp>
      <p:pic>
        <p:nvPicPr>
          <p:cNvPr id="7" name="Espaço Reservado para Conteúdo 6"/>
          <p:cNvPicPr>
            <a:picLocks noGrp="1" noChangeAspect="1"/>
          </p:cNvPicPr>
          <p:nvPr>
            <p:ph idx="1"/>
          </p:nvPr>
        </p:nvPicPr>
        <p:blipFill>
          <a:blip r:embed="rId2"/>
          <a:stretch>
            <a:fillRect/>
          </a:stretch>
        </p:blipFill>
        <p:spPr>
          <a:xfrm>
            <a:off x="90152" y="927279"/>
            <a:ext cx="7534141" cy="5344732"/>
          </a:xfrm>
          <a:prstGeom prst="rect">
            <a:avLst/>
          </a:prstGeom>
        </p:spPr>
      </p:pic>
    </p:spTree>
    <p:extLst>
      <p:ext uri="{BB962C8B-B14F-4D97-AF65-F5344CB8AC3E}">
        <p14:creationId xmlns:p14="http://schemas.microsoft.com/office/powerpoint/2010/main" val="3898257133"/>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Como vários consumidores </a:t>
            </a:r>
            <a:r>
              <a:rPr lang="pt-BR" dirty="0" smtClean="0"/>
              <a:t>acessam um </a:t>
            </a:r>
            <a:r>
              <a:rPr lang="pt-BR" i="1" dirty="0" smtClean="0"/>
              <a:t>bean </a:t>
            </a:r>
            <a:r>
              <a:rPr lang="pt-BR" dirty="0" smtClean="0"/>
              <a:t>de sessão </a:t>
            </a:r>
            <a:r>
              <a:rPr lang="en-US" i="1" dirty="0" smtClean="0"/>
              <a:t>singleton</a:t>
            </a:r>
            <a:r>
              <a:rPr lang="pt-BR" dirty="0" smtClean="0"/>
              <a:t> simultaneamente, desempenho concorrente é primordial.</a:t>
            </a:r>
          </a:p>
          <a:p>
            <a:pPr>
              <a:buFont typeface="Arial" panose="020B0604020202020204" pitchFamily="34" charset="0"/>
              <a:buChar char="•"/>
            </a:pPr>
            <a:r>
              <a:rPr lang="pt-BR" dirty="0"/>
              <a:t> </a:t>
            </a:r>
            <a:r>
              <a:rPr lang="pt-BR" dirty="0" smtClean="0"/>
              <a:t>O suporte a concorrência em </a:t>
            </a:r>
            <a:r>
              <a:rPr lang="pt-BR" i="1" dirty="0" smtClean="0"/>
              <a:t>beans</a:t>
            </a:r>
            <a:r>
              <a:rPr lang="pt-BR" dirty="0" smtClean="0"/>
              <a:t> </a:t>
            </a:r>
            <a:r>
              <a:rPr lang="en-US" i="1" dirty="0" smtClean="0"/>
              <a:t>singleton</a:t>
            </a:r>
            <a:r>
              <a:rPr lang="pt-BR" dirty="0" smtClean="0"/>
              <a:t> pode ser </a:t>
            </a:r>
            <a:r>
              <a:rPr lang="en-US" i="1" dirty="0"/>
              <a:t>container-managed</a:t>
            </a:r>
            <a:r>
              <a:rPr lang="en-US" dirty="0"/>
              <a:t> </a:t>
            </a:r>
            <a:r>
              <a:rPr lang="en-US" i="1" dirty="0"/>
              <a:t>concurrency</a:t>
            </a:r>
            <a:r>
              <a:rPr lang="en-US" dirty="0"/>
              <a:t> </a:t>
            </a:r>
            <a:r>
              <a:rPr lang="en-US" dirty="0" smtClean="0"/>
              <a:t>(</a:t>
            </a:r>
            <a:r>
              <a:rPr lang="pt-BR" i="1" dirty="0" smtClean="0"/>
              <a:t>default</a:t>
            </a:r>
            <a:r>
              <a:rPr lang="en-US" dirty="0" smtClean="0"/>
              <a:t>) </a:t>
            </a:r>
            <a:r>
              <a:rPr lang="pt-BR" dirty="0" smtClean="0"/>
              <a:t>ou</a:t>
            </a:r>
            <a:r>
              <a:rPr lang="en-US" dirty="0" smtClean="0"/>
              <a:t> </a:t>
            </a:r>
            <a:r>
              <a:rPr lang="en-US" i="1" dirty="0" smtClean="0"/>
              <a:t>bean-managed</a:t>
            </a:r>
            <a:r>
              <a:rPr lang="en-US" dirty="0" smtClean="0"/>
              <a:t> </a:t>
            </a:r>
            <a:r>
              <a:rPr lang="en-US" i="1" dirty="0"/>
              <a:t>concurrency</a:t>
            </a:r>
            <a:r>
              <a:rPr lang="en-US" dirty="0" smtClean="0"/>
              <a:t>.</a:t>
            </a:r>
          </a:p>
          <a:p>
            <a:pPr>
              <a:buFont typeface="Arial" panose="020B0604020202020204" pitchFamily="34" charset="0"/>
              <a:buChar char="•"/>
            </a:pPr>
            <a:r>
              <a:rPr lang="en-US" dirty="0"/>
              <a:t> </a:t>
            </a:r>
            <a:r>
              <a:rPr lang="en-US" dirty="0" smtClean="0"/>
              <a:t>Com </a:t>
            </a:r>
            <a:r>
              <a:rPr lang="en-US" i="1" dirty="0"/>
              <a:t>container-managed</a:t>
            </a:r>
            <a:r>
              <a:rPr lang="en-US" dirty="0"/>
              <a:t> </a:t>
            </a:r>
            <a:r>
              <a:rPr lang="en-US" i="1" dirty="0"/>
              <a:t>concurrency</a:t>
            </a:r>
            <a:r>
              <a:rPr lang="en-US" dirty="0"/>
              <a:t> </a:t>
            </a:r>
            <a:r>
              <a:rPr lang="pt-BR" dirty="0" smtClean="0"/>
              <a:t>todas</a:t>
            </a:r>
            <a:r>
              <a:rPr lang="en-US" dirty="0" smtClean="0"/>
              <a:t> </a:t>
            </a:r>
            <a:r>
              <a:rPr lang="pt-BR" dirty="0" smtClean="0"/>
              <a:t>as chamadas de método são sincronizadas por </a:t>
            </a:r>
            <a:r>
              <a:rPr lang="pt-BR" i="1" dirty="0" smtClean="0"/>
              <a:t>default</a:t>
            </a:r>
            <a:r>
              <a:rPr lang="en-US" dirty="0" smtClean="0"/>
              <a:t>.</a:t>
            </a:r>
          </a:p>
        </p:txBody>
      </p:sp>
    </p:spTree>
    <p:extLst>
      <p:ext uri="{BB962C8B-B14F-4D97-AF65-F5344CB8AC3E}">
        <p14:creationId xmlns:p14="http://schemas.microsoft.com/office/powerpoint/2010/main" val="1449572417"/>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727324" y="167424"/>
            <a:ext cx="4342148" cy="1767063"/>
          </a:xfrm>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86832" y="1068946"/>
            <a:ext cx="6378948" cy="1197735"/>
          </a:xfrm>
          <a:prstGeom prst="rect">
            <a:avLst/>
          </a:prstGeom>
        </p:spPr>
      </p:pic>
      <p:sp>
        <p:nvSpPr>
          <p:cNvPr id="3" name="Espaço Reservado para Texto 2"/>
          <p:cNvSpPr>
            <a:spLocks noGrp="1"/>
          </p:cNvSpPr>
          <p:nvPr>
            <p:ph type="body" sz="half" idx="2"/>
          </p:nvPr>
        </p:nvSpPr>
        <p:spPr>
          <a:xfrm>
            <a:off x="7727324" y="2060620"/>
            <a:ext cx="4342148" cy="4250028"/>
          </a:xfrm>
        </p:spPr>
        <p:txBody>
          <a:bodyPr>
            <a:normAutofit/>
          </a:bodyPr>
          <a:lstStyle/>
          <a:p>
            <a:r>
              <a:rPr lang="pt-BR" noProof="1" smtClean="0"/>
              <a:t>@</a:t>
            </a:r>
            <a:r>
              <a:rPr lang="pt-BR" i="1" noProof="1" smtClean="0"/>
              <a:t>ConcurrencyManagement</a:t>
            </a:r>
          </a:p>
          <a:p>
            <a:r>
              <a:rPr lang="pt-BR" noProof="1" smtClean="0"/>
              <a:t>(</a:t>
            </a:r>
            <a:r>
              <a:rPr lang="pt-BR" i="1" noProof="1" smtClean="0"/>
              <a:t>ConcurrencyManagementType.CONTAINER</a:t>
            </a:r>
            <a:r>
              <a:rPr lang="pt-BR" noProof="1" smtClean="0"/>
              <a:t>) é o valor </a:t>
            </a:r>
            <a:r>
              <a:rPr lang="pt-BR" i="1" noProof="1" smtClean="0"/>
              <a:t>default</a:t>
            </a:r>
            <a:r>
              <a:rPr lang="pt-BR" noProof="1" smtClean="0"/>
              <a:t> para gerenciamento de concorrência.</a:t>
            </a:r>
            <a:endParaRPr lang="pt-BR" noProof="1"/>
          </a:p>
          <a:p>
            <a:r>
              <a:rPr lang="pt-BR" noProof="1"/>
              <a:t>@</a:t>
            </a:r>
            <a:r>
              <a:rPr lang="pt-BR" i="1" noProof="1"/>
              <a:t>Lock(LockType.WRITE</a:t>
            </a:r>
            <a:r>
              <a:rPr lang="pt-BR" noProof="1"/>
              <a:t>) é o valor </a:t>
            </a:r>
            <a:r>
              <a:rPr lang="pt-BR" i="1" noProof="1" smtClean="0"/>
              <a:t>default</a:t>
            </a:r>
            <a:r>
              <a:rPr lang="pt-BR" noProof="1" smtClean="0"/>
              <a:t>. Assim</a:t>
            </a:r>
            <a:r>
              <a:rPr lang="pt-BR" noProof="1"/>
              <a:t>, por padrão, todos os métodos de um </a:t>
            </a:r>
            <a:r>
              <a:rPr lang="pt-BR" i="1" noProof="1"/>
              <a:t>bean</a:t>
            </a:r>
            <a:r>
              <a:rPr lang="pt-BR" noProof="1"/>
              <a:t> </a:t>
            </a:r>
            <a:r>
              <a:rPr lang="pt-BR" i="1" noProof="1"/>
              <a:t>singleton</a:t>
            </a:r>
            <a:r>
              <a:rPr lang="pt-BR" noProof="1"/>
              <a:t> são </a:t>
            </a:r>
            <a:r>
              <a:rPr lang="pt-BR" i="1" noProof="1"/>
              <a:t>synchronized</a:t>
            </a:r>
            <a:r>
              <a:rPr lang="pt-BR" noProof="1" smtClean="0"/>
              <a:t>.</a:t>
            </a:r>
          </a:p>
          <a:p>
            <a:r>
              <a:rPr lang="pt-BR" i="1" noProof="1"/>
              <a:t>@AccessTimeout(unit = TimeUnit.SECONDS, value = 10) </a:t>
            </a:r>
            <a:r>
              <a:rPr lang="pt-BR" noProof="1"/>
              <a:t>indica que </a:t>
            </a:r>
            <a:r>
              <a:rPr lang="pt-BR" noProof="1" smtClean="0"/>
              <a:t>uma </a:t>
            </a:r>
            <a:r>
              <a:rPr lang="pt-BR" i="1" noProof="1" smtClean="0"/>
              <a:t>thread</a:t>
            </a:r>
            <a:r>
              <a:rPr lang="pt-BR" noProof="1" smtClean="0"/>
              <a:t> </a:t>
            </a:r>
            <a:r>
              <a:rPr lang="pt-BR" noProof="1"/>
              <a:t>só ficará bloqueada esperando a execução deste método por, </a:t>
            </a:r>
            <a:r>
              <a:rPr lang="pt-BR" noProof="1" smtClean="0"/>
              <a:t>no </a:t>
            </a:r>
            <a:r>
              <a:rPr lang="pt-BR" noProof="1"/>
              <a:t>máximo, a quantidade de tempo especificada.</a:t>
            </a:r>
          </a:p>
          <a:p>
            <a:endParaRPr lang="pt-BR" noProof="1"/>
          </a:p>
        </p:txBody>
      </p:sp>
      <p:pic>
        <p:nvPicPr>
          <p:cNvPr id="7" name="Imagem 6"/>
          <p:cNvPicPr>
            <a:picLocks noChangeAspect="1"/>
          </p:cNvPicPr>
          <p:nvPr/>
        </p:nvPicPr>
        <p:blipFill>
          <a:blip r:embed="rId3"/>
          <a:stretch>
            <a:fillRect/>
          </a:stretch>
        </p:blipFill>
        <p:spPr>
          <a:xfrm>
            <a:off x="486832" y="2953287"/>
            <a:ext cx="5277902" cy="1386894"/>
          </a:xfrm>
          <a:prstGeom prst="rect">
            <a:avLst/>
          </a:prstGeom>
        </p:spPr>
      </p:pic>
    </p:spTree>
    <p:extLst>
      <p:ext uri="{BB962C8B-B14F-4D97-AF65-F5344CB8AC3E}">
        <p14:creationId xmlns:p14="http://schemas.microsoft.com/office/powerpoint/2010/main" val="2000664409"/>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083459" y="2462522"/>
            <a:ext cx="4905217" cy="1433832"/>
          </a:xfrm>
          <a:prstGeom prst="rect">
            <a:avLst/>
          </a:prstGeom>
        </p:spPr>
      </p:pic>
      <p:sp>
        <p:nvSpPr>
          <p:cNvPr id="3" name="Espaço Reservado para Texto 2"/>
          <p:cNvSpPr>
            <a:spLocks noGrp="1"/>
          </p:cNvSpPr>
          <p:nvPr>
            <p:ph type="body" sz="half" idx="2"/>
          </p:nvPr>
        </p:nvSpPr>
        <p:spPr/>
        <p:txBody>
          <a:bodyPr/>
          <a:lstStyle/>
          <a:p>
            <a:r>
              <a:rPr lang="pt-BR" dirty="0"/>
              <a:t>Este </a:t>
            </a:r>
            <a:r>
              <a:rPr lang="pt-BR" dirty="0" smtClean="0"/>
              <a:t>método, </a:t>
            </a:r>
            <a:r>
              <a:rPr lang="pt-BR" dirty="0"/>
              <a:t>anotado com </a:t>
            </a:r>
            <a:r>
              <a:rPr lang="pt-BR" i="1" noProof="1" smtClean="0"/>
              <a:t>@Lock(LockType.READ)</a:t>
            </a:r>
            <a:r>
              <a:rPr lang="pt-BR" dirty="0" smtClean="0"/>
              <a:t>, </a:t>
            </a:r>
            <a:r>
              <a:rPr lang="pt-BR" dirty="0"/>
              <a:t>pode ser acessado concorrentemente enquanto nenhuma </a:t>
            </a:r>
            <a:r>
              <a:rPr lang="pt-BR" i="1" dirty="0" smtClean="0"/>
              <a:t>thread</a:t>
            </a:r>
            <a:r>
              <a:rPr lang="pt-BR" dirty="0" smtClean="0"/>
              <a:t> estiver mantendo um </a:t>
            </a:r>
            <a:r>
              <a:rPr lang="pt-BR" dirty="0"/>
              <a:t>bloqueio de escrita no </a:t>
            </a:r>
            <a:r>
              <a:rPr lang="pt-BR" i="1" dirty="0"/>
              <a:t>bean</a:t>
            </a:r>
            <a:r>
              <a:rPr lang="pt-BR" dirty="0"/>
              <a:t>.</a:t>
            </a:r>
          </a:p>
        </p:txBody>
      </p:sp>
    </p:spTree>
    <p:extLst>
      <p:ext uri="{BB962C8B-B14F-4D97-AF65-F5344CB8AC3E}">
        <p14:creationId xmlns:p14="http://schemas.microsoft.com/office/powerpoint/2010/main" val="2112740455"/>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1870" y="542282"/>
            <a:ext cx="3762814" cy="1920240"/>
          </a:xfrm>
        </p:spPr>
        <p:txBody>
          <a:bodyPr/>
          <a:lstStyle/>
          <a:p>
            <a:r>
              <a:rPr lang="en-US" dirty="0"/>
              <a:t>Singleton Session Beans </a:t>
            </a:r>
            <a:r>
              <a:rPr lang="pt-BR" dirty="0"/>
              <a:t>– Controle de Concorrência</a:t>
            </a:r>
          </a:p>
        </p:txBody>
      </p:sp>
      <p:pic>
        <p:nvPicPr>
          <p:cNvPr id="5" name="Espaço Reservado para Conteúdo 4"/>
          <p:cNvPicPr>
            <a:picLocks noGrp="1" noChangeAspect="1"/>
          </p:cNvPicPr>
          <p:nvPr>
            <p:ph idx="1"/>
          </p:nvPr>
        </p:nvPicPr>
        <p:blipFill>
          <a:blip r:embed="rId2"/>
          <a:stretch>
            <a:fillRect/>
          </a:stretch>
        </p:blipFill>
        <p:spPr>
          <a:xfrm>
            <a:off x="754376" y="1489523"/>
            <a:ext cx="6014023" cy="3262781"/>
          </a:xfrm>
          <a:prstGeom prst="rect">
            <a:avLst/>
          </a:prstGeom>
        </p:spPr>
      </p:pic>
      <p:sp>
        <p:nvSpPr>
          <p:cNvPr id="4" name="Espaço Reservado para Texto 3"/>
          <p:cNvSpPr>
            <a:spLocks noGrp="1"/>
          </p:cNvSpPr>
          <p:nvPr>
            <p:ph type="body" sz="half" idx="2"/>
          </p:nvPr>
        </p:nvSpPr>
        <p:spPr>
          <a:xfrm>
            <a:off x="7881870" y="2511813"/>
            <a:ext cx="3792632" cy="3126987"/>
          </a:xfrm>
        </p:spPr>
        <p:txBody>
          <a:bodyPr>
            <a:normAutofit/>
          </a:bodyPr>
          <a:lstStyle/>
          <a:p>
            <a:r>
              <a:rPr lang="pt-BR" noProof="1" smtClean="0"/>
              <a:t>Se utilizarmos @</a:t>
            </a:r>
            <a:r>
              <a:rPr lang="pt-BR" i="1" noProof="1" smtClean="0"/>
              <a:t>ConcurrencyManagement</a:t>
            </a:r>
          </a:p>
          <a:p>
            <a:r>
              <a:rPr lang="pt-BR" noProof="1" smtClean="0"/>
              <a:t>(</a:t>
            </a:r>
            <a:r>
              <a:rPr lang="pt-BR" i="1" noProof="1" smtClean="0"/>
              <a:t>ConcurrencyManagementType.BEAN</a:t>
            </a:r>
            <a:r>
              <a:rPr lang="pt-BR" noProof="1" smtClean="0"/>
              <a:t>), a responsabilidade do gerenciamento de concorrência passa para o desenvolvedor, que deve marcar quais métodos deverão ser sincronizados.</a:t>
            </a:r>
          </a:p>
          <a:p>
            <a:r>
              <a:rPr lang="pt-BR" noProof="1" smtClean="0"/>
              <a:t>Nesse caso, não faz efeito utilizar as anotações @</a:t>
            </a:r>
            <a:r>
              <a:rPr lang="pt-BR" i="1" noProof="1" smtClean="0"/>
              <a:t>Lock</a:t>
            </a:r>
            <a:r>
              <a:rPr lang="pt-BR" noProof="1" smtClean="0"/>
              <a:t> e </a:t>
            </a:r>
            <a:r>
              <a:rPr lang="pt-BR" i="1" noProof="1"/>
              <a:t>@</a:t>
            </a:r>
            <a:r>
              <a:rPr lang="pt-BR" i="1" noProof="1" smtClean="0"/>
              <a:t>AccessTimeout</a:t>
            </a:r>
            <a:r>
              <a:rPr lang="pt-BR" noProof="1" smtClean="0"/>
              <a:t>.</a:t>
            </a:r>
            <a:endParaRPr lang="pt-BR" noProof="1"/>
          </a:p>
        </p:txBody>
      </p:sp>
    </p:spTree>
    <p:extLst>
      <p:ext uri="{BB962C8B-B14F-4D97-AF65-F5344CB8AC3E}">
        <p14:creationId xmlns:p14="http://schemas.microsoft.com/office/powerpoint/2010/main" val="44081397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 </a:t>
            </a:r>
            <a:r>
              <a:rPr lang="en-US" dirty="0"/>
              <a:t>Singleton Session Beans </a:t>
            </a:r>
            <a:r>
              <a:rPr lang="en-US" dirty="0" smtClean="0"/>
              <a:t>Eficientemente</a:t>
            </a:r>
            <a:endParaRPr lang="pt-BR" dirty="0"/>
          </a:p>
        </p:txBody>
      </p:sp>
      <p:sp>
        <p:nvSpPr>
          <p:cNvPr id="6" name="Espaço Reservado para Conteúdo 5"/>
          <p:cNvSpPr>
            <a:spLocks noGrp="1"/>
          </p:cNvSpPr>
          <p:nvPr>
            <p:ph idx="1"/>
          </p:nvPr>
        </p:nvSpPr>
        <p:spPr>
          <a:xfrm>
            <a:off x="676656" y="2011680"/>
            <a:ext cx="10753725" cy="4247452"/>
          </a:xfrm>
        </p:spPr>
        <p:txBody>
          <a:bodyPr>
            <a:normAutofit/>
          </a:bodyPr>
          <a:lstStyle/>
          <a:p>
            <a:pPr>
              <a:buFont typeface="Arial" panose="020B0604020202020204" pitchFamily="34" charset="0"/>
              <a:buChar char="•"/>
            </a:pPr>
            <a:r>
              <a:rPr lang="pt-BR" dirty="0"/>
              <a:t> Primeiro, </a:t>
            </a:r>
            <a:r>
              <a:rPr lang="pt-BR" dirty="0" smtClean="0"/>
              <a:t>pelo fato de haver </a:t>
            </a:r>
            <a:r>
              <a:rPr lang="pt-BR" dirty="0"/>
              <a:t>apenas </a:t>
            </a:r>
            <a:r>
              <a:rPr lang="pt-BR" dirty="0" smtClean="0"/>
              <a:t>uma única instância, </a:t>
            </a:r>
            <a:r>
              <a:rPr lang="en-US" i="1" dirty="0" smtClean="0"/>
              <a:t>singleton</a:t>
            </a:r>
            <a:r>
              <a:rPr lang="pt-BR" i="1" dirty="0" smtClean="0"/>
              <a:t> session beans </a:t>
            </a:r>
            <a:r>
              <a:rPr lang="pt-BR" dirty="0" smtClean="0"/>
              <a:t>podem </a:t>
            </a:r>
            <a:r>
              <a:rPr lang="pt-BR" dirty="0"/>
              <a:t>ser um gargalo de </a:t>
            </a:r>
            <a:r>
              <a:rPr lang="pt-BR" dirty="0" smtClean="0"/>
              <a:t>desempenho se usados </a:t>
            </a:r>
            <a:r>
              <a:rPr lang="pt-BR" dirty="0"/>
              <a:t>​​de forma incorreta</a:t>
            </a:r>
            <a:r>
              <a:rPr lang="pt-BR" dirty="0" smtClean="0"/>
              <a:t>.</a:t>
            </a:r>
          </a:p>
          <a:p>
            <a:pPr>
              <a:buFont typeface="Arial" panose="020B0604020202020204" pitchFamily="34" charset="0"/>
              <a:buChar char="•"/>
            </a:pPr>
            <a:r>
              <a:rPr lang="pt-BR" dirty="0"/>
              <a:t> </a:t>
            </a:r>
            <a:r>
              <a:rPr lang="pt-BR" dirty="0" smtClean="0"/>
              <a:t>Segundo, utilizar controle de concorrência via </a:t>
            </a:r>
            <a:r>
              <a:rPr lang="pt-BR" i="1" dirty="0" smtClean="0"/>
              <a:t>container</a:t>
            </a:r>
            <a:r>
              <a:rPr lang="pt-BR" dirty="0" smtClean="0"/>
              <a:t> não vai abster o desenvolvedor de configurar o comportamento de concorrência.</a:t>
            </a:r>
          </a:p>
          <a:p>
            <a:pPr>
              <a:buFont typeface="Arial" panose="020B0604020202020204" pitchFamily="34" charset="0"/>
              <a:buChar char="•"/>
            </a:pPr>
            <a:r>
              <a:rPr lang="pt-BR" dirty="0"/>
              <a:t> Lembre-se: </a:t>
            </a:r>
            <a:r>
              <a:rPr lang="pt-BR" i="1" noProof="1" smtClean="0"/>
              <a:t>@Lock(LockType.READ) </a:t>
            </a:r>
            <a:r>
              <a:rPr lang="pt-BR" dirty="0" smtClean="0"/>
              <a:t>permite múltiplas </a:t>
            </a:r>
            <a:r>
              <a:rPr lang="pt-BR" i="1" dirty="0" smtClean="0"/>
              <a:t>threads</a:t>
            </a:r>
            <a:r>
              <a:rPr lang="pt-BR" dirty="0" smtClean="0"/>
              <a:t> a acessarem um método concorrentemente. Por </a:t>
            </a:r>
            <a:r>
              <a:rPr lang="pt-BR" dirty="0"/>
              <a:t>outro lado, </a:t>
            </a:r>
            <a:r>
              <a:rPr lang="pt-BR" dirty="0" smtClean="0"/>
              <a:t>@</a:t>
            </a:r>
            <a:r>
              <a:rPr lang="pt-BR" noProof="1" smtClean="0"/>
              <a:t>Lock(LockType.WRITE</a:t>
            </a:r>
            <a:r>
              <a:rPr lang="pt-BR" dirty="0" smtClean="0"/>
              <a:t>) garante acesso exclusivo.</a:t>
            </a:r>
          </a:p>
          <a:p>
            <a:pPr lvl="1">
              <a:buFont typeface="Arial" panose="020B0604020202020204" pitchFamily="34" charset="0"/>
              <a:buChar char="•"/>
            </a:pPr>
            <a:r>
              <a:rPr lang="pt-BR" dirty="0" smtClean="0"/>
              <a:t>Assim, não é possível duas execuções simultâneas de métodos sincronizados (mesmo que esses métodos sejam diferentes) – todas as outras </a:t>
            </a:r>
            <a:r>
              <a:rPr lang="pt-BR" i="1" dirty="0" smtClean="0"/>
              <a:t>threads</a:t>
            </a:r>
            <a:r>
              <a:rPr lang="pt-BR" dirty="0" smtClean="0"/>
              <a:t> que invocam métodos sincronizados para um mesmo objeto permanecem bloqueadas até que a primeira </a:t>
            </a:r>
            <a:r>
              <a:rPr lang="pt-BR" i="1" dirty="0" smtClean="0"/>
              <a:t>thread</a:t>
            </a:r>
            <a:r>
              <a:rPr lang="pt-BR" dirty="0" smtClean="0"/>
              <a:t> tenha terminado a execução do método.</a:t>
            </a:r>
          </a:p>
        </p:txBody>
      </p:sp>
    </p:spTree>
    <p:extLst>
      <p:ext uri="{BB962C8B-B14F-4D97-AF65-F5344CB8AC3E}">
        <p14:creationId xmlns:p14="http://schemas.microsoft.com/office/powerpoint/2010/main" val="331260941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a:t>
            </a:r>
            <a:r>
              <a:rPr lang="en-US" dirty="0"/>
              <a:t>Singleton Session Beans </a:t>
            </a:r>
            <a:r>
              <a:rPr lang="pt-BR" dirty="0" smtClean="0"/>
              <a:t>Eficientemente</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Utilize controle de concorrência via </a:t>
            </a:r>
            <a:r>
              <a:rPr lang="pt-BR" i="1" dirty="0" smtClean="0"/>
              <a:t>bean</a:t>
            </a:r>
            <a:r>
              <a:rPr lang="pt-BR" dirty="0" smtClean="0"/>
              <a:t> se você precisa de um controle mais fino de concorrência, utilizando além de </a:t>
            </a:r>
            <a:r>
              <a:rPr lang="en-US" i="1" dirty="0" smtClean="0"/>
              <a:t>synchronized</a:t>
            </a:r>
            <a:r>
              <a:rPr lang="en-US" dirty="0" smtClean="0"/>
              <a:t>, </a:t>
            </a:r>
            <a:r>
              <a:rPr lang="en-US" i="1" dirty="0" smtClean="0"/>
              <a:t>volatile </a:t>
            </a:r>
            <a:r>
              <a:rPr lang="pt-BR" dirty="0" smtClean="0"/>
              <a:t>(</a:t>
            </a:r>
            <a:r>
              <a:rPr lang="pt-BR" dirty="0"/>
              <a:t>mais informações </a:t>
            </a:r>
            <a:r>
              <a:rPr lang="pt-BR" dirty="0" smtClean="0"/>
              <a:t>em </a:t>
            </a:r>
            <a:r>
              <a:rPr lang="pt-BR" dirty="0" smtClean="0">
                <a:hlinkClick r:id="rId2"/>
              </a:rPr>
              <a:t>http://docs.oracle.com/javase/tutorial/essential/concurrency/atomic.html</a:t>
            </a:r>
            <a:r>
              <a:rPr lang="pt-BR" dirty="0" smtClean="0"/>
              <a:t>), etc.</a:t>
            </a:r>
          </a:p>
          <a:p>
            <a:pPr>
              <a:buFont typeface="Arial" panose="020B0604020202020204" pitchFamily="34" charset="0"/>
              <a:buChar char="•"/>
            </a:pPr>
            <a:r>
              <a:rPr lang="pt-BR" dirty="0"/>
              <a:t> </a:t>
            </a:r>
            <a:r>
              <a:rPr lang="pt-BR" dirty="0" smtClean="0"/>
              <a:t>Por padrão, todos os métodos são </a:t>
            </a:r>
            <a:r>
              <a:rPr lang="pt-BR" dirty="0"/>
              <a:t>@</a:t>
            </a:r>
            <a:r>
              <a:rPr lang="pt-BR" noProof="1"/>
              <a:t>Lock(LockType.WRITE</a:t>
            </a:r>
            <a:r>
              <a:rPr lang="pt-BR" dirty="0" smtClean="0"/>
              <a:t>) e isso pode afetar negativamente o desempenho, já que somente um cliente pode ser atendido por vez.</a:t>
            </a:r>
          </a:p>
          <a:p>
            <a:pPr>
              <a:buFont typeface="Arial" panose="020B0604020202020204" pitchFamily="34" charset="0"/>
              <a:buChar char="•"/>
            </a:pPr>
            <a:r>
              <a:rPr lang="pt-BR" dirty="0"/>
              <a:t> </a:t>
            </a:r>
            <a:r>
              <a:rPr lang="pt-BR" dirty="0" smtClean="0"/>
              <a:t>Se múltiplos </a:t>
            </a:r>
            <a:r>
              <a:rPr lang="pt-BR" i="1" dirty="0" smtClean="0"/>
              <a:t>beans </a:t>
            </a:r>
            <a:r>
              <a:rPr lang="pt-BR" dirty="0" smtClean="0"/>
              <a:t>são marcados com </a:t>
            </a:r>
            <a:r>
              <a:rPr lang="pt-BR" dirty="0"/>
              <a:t>a anotação @</a:t>
            </a:r>
            <a:r>
              <a:rPr lang="pt-BR" i="1" dirty="0" smtClean="0"/>
              <a:t>Startup</a:t>
            </a:r>
            <a:r>
              <a:rPr lang="pt-BR" dirty="0" smtClean="0"/>
              <a:t>, recomenda-se que seja utilizada a anotação </a:t>
            </a:r>
            <a:r>
              <a:rPr lang="en-US" dirty="0"/>
              <a:t>@</a:t>
            </a:r>
            <a:r>
              <a:rPr lang="en-US" i="1" dirty="0"/>
              <a:t>DependsOn</a:t>
            </a:r>
            <a:r>
              <a:rPr lang="en-US" dirty="0"/>
              <a:t> </a:t>
            </a:r>
            <a:r>
              <a:rPr lang="pt-BR" dirty="0" smtClean="0"/>
              <a:t>para evitar que um </a:t>
            </a:r>
            <a:r>
              <a:rPr lang="pt-BR" i="1" dirty="0" smtClean="0"/>
              <a:t>bean</a:t>
            </a:r>
            <a:r>
              <a:rPr lang="pt-BR" dirty="0" smtClean="0"/>
              <a:t> “</a:t>
            </a:r>
            <a:r>
              <a:rPr lang="pt-BR" dirty="0"/>
              <a:t>B</a:t>
            </a:r>
            <a:r>
              <a:rPr lang="pt-BR" dirty="0" smtClean="0"/>
              <a:t>” seja criado antes de outro “A” do qual seja dependente.</a:t>
            </a:r>
          </a:p>
          <a:p>
            <a:pPr>
              <a:buFont typeface="Arial" panose="020B0604020202020204" pitchFamily="34" charset="0"/>
              <a:buChar char="•"/>
            </a:pPr>
            <a:r>
              <a:rPr lang="pt-BR" dirty="0" smtClean="0"/>
              <a:t> Evite dependências circulares quando utilizar </a:t>
            </a:r>
            <a:r>
              <a:rPr lang="en-US" dirty="0" smtClean="0"/>
              <a:t>@</a:t>
            </a:r>
            <a:r>
              <a:rPr lang="en-US" i="1" dirty="0" smtClean="0"/>
              <a:t>DependsOn</a:t>
            </a:r>
            <a:r>
              <a:rPr lang="en-US" dirty="0" smtClean="0"/>
              <a:t>.</a:t>
            </a:r>
            <a:endParaRPr lang="pt-BR" dirty="0" smtClean="0"/>
          </a:p>
        </p:txBody>
      </p:sp>
    </p:spTree>
    <p:extLst>
      <p:ext uri="{BB962C8B-B14F-4D97-AF65-F5344CB8AC3E}">
        <p14:creationId xmlns:p14="http://schemas.microsoft.com/office/powerpoint/2010/main" val="125616156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a:t>
            </a:r>
            <a:r>
              <a:rPr lang="en-US" dirty="0"/>
              <a:t>Singleton Session Beans </a:t>
            </a:r>
            <a:r>
              <a:rPr lang="pt-BR" dirty="0"/>
              <a:t>Eficientemente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Cuidado com exceções levantadas no método anotado como @</a:t>
            </a:r>
            <a:r>
              <a:rPr lang="pt-BR" i="1" dirty="0" smtClean="0"/>
              <a:t>PostConstruct</a:t>
            </a:r>
            <a:r>
              <a:rPr lang="pt-BR" dirty="0" smtClean="0"/>
              <a:t> – uma exceção causará o descarte da instância </a:t>
            </a:r>
            <a:r>
              <a:rPr lang="en-US" i="1" dirty="0" smtClean="0"/>
              <a:t>singleton</a:t>
            </a:r>
            <a:r>
              <a:rPr lang="pt-BR" dirty="0" smtClean="0"/>
              <a:t>.</a:t>
            </a:r>
          </a:p>
          <a:p>
            <a:pPr>
              <a:buFont typeface="Arial" panose="020B0604020202020204" pitchFamily="34" charset="0"/>
              <a:buChar char="•"/>
            </a:pPr>
            <a:r>
              <a:rPr lang="pt-BR" dirty="0"/>
              <a:t> </a:t>
            </a:r>
            <a:r>
              <a:rPr lang="pt-BR" dirty="0" smtClean="0"/>
              <a:t>Se uma exceção for levantada no </a:t>
            </a:r>
            <a:r>
              <a:rPr lang="pt-BR" i="1" dirty="0" smtClean="0"/>
              <a:t>PostConstruct</a:t>
            </a:r>
            <a:r>
              <a:rPr lang="pt-BR" dirty="0" smtClean="0"/>
              <a:t> de </a:t>
            </a:r>
            <a:r>
              <a:rPr lang="pt-BR" dirty="0"/>
              <a:t>um </a:t>
            </a:r>
            <a:r>
              <a:rPr lang="pt-BR" i="1" dirty="0" smtClean="0"/>
              <a:t>bean singleton </a:t>
            </a:r>
            <a:r>
              <a:rPr lang="pt-BR" dirty="0" smtClean="0"/>
              <a:t>anotado </a:t>
            </a:r>
            <a:r>
              <a:rPr lang="pt-BR" dirty="0"/>
              <a:t>com @</a:t>
            </a:r>
            <a:r>
              <a:rPr lang="pt-BR" i="1" dirty="0" smtClean="0"/>
              <a:t>Startup</a:t>
            </a:r>
            <a:r>
              <a:rPr lang="pt-BR" dirty="0" smtClean="0"/>
              <a:t>, então o container pode optar por não “levantar” a aplicação.</a:t>
            </a:r>
          </a:p>
          <a:p>
            <a:pPr>
              <a:buFont typeface="Arial" panose="020B0604020202020204" pitchFamily="34" charset="0"/>
              <a:buChar char="•"/>
            </a:pPr>
            <a:r>
              <a:rPr lang="pt-BR" dirty="0"/>
              <a:t> </a:t>
            </a:r>
            <a:r>
              <a:rPr lang="pt-BR" dirty="0" smtClean="0"/>
              <a:t>É preciso observar que uma exceção levantada por um método de negócio não leva o </a:t>
            </a:r>
            <a:r>
              <a:rPr lang="pt-BR" i="1" dirty="0" smtClean="0"/>
              <a:t>bean </a:t>
            </a:r>
            <a:r>
              <a:rPr lang="pt-BR" dirty="0" smtClean="0"/>
              <a:t>a ser descartado.</a:t>
            </a:r>
          </a:p>
        </p:txBody>
      </p:sp>
    </p:spTree>
    <p:extLst>
      <p:ext uri="{BB962C8B-B14F-4D97-AF65-F5344CB8AC3E}">
        <p14:creationId xmlns:p14="http://schemas.microsoft.com/office/powerpoint/2010/main" val="2288736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Temporais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Referem-se a datas e horários.</a:t>
            </a:r>
          </a:p>
          <a:p>
            <a:pPr>
              <a:buFont typeface="Arial" panose="020B0604020202020204" pitchFamily="34" charset="0"/>
              <a:buChar char="•"/>
            </a:pPr>
            <a:r>
              <a:rPr lang="pt-BR" dirty="0"/>
              <a:t> </a:t>
            </a:r>
            <a:r>
              <a:rPr lang="pt-BR" dirty="0" smtClean="0"/>
              <a:t>Atributos devem ser do tipo </a:t>
            </a:r>
            <a:r>
              <a:rPr lang="pt-BR" i="1" dirty="0" smtClean="0"/>
              <a:t>java.util.Date</a:t>
            </a:r>
            <a:r>
              <a:rPr lang="pt-BR" dirty="0" smtClean="0"/>
              <a:t> ou </a:t>
            </a:r>
            <a:r>
              <a:rPr lang="pt-BR" i="1" dirty="0" smtClean="0"/>
              <a:t>java.util.Calendar</a:t>
            </a:r>
            <a:r>
              <a:rPr lang="pt-BR" dirty="0" smtClean="0"/>
              <a:t>.</a:t>
            </a:r>
          </a:p>
          <a:p>
            <a:pPr>
              <a:buFont typeface="Arial" panose="020B0604020202020204" pitchFamily="34" charset="0"/>
              <a:buChar char="•"/>
            </a:pPr>
            <a:r>
              <a:rPr lang="pt-BR" dirty="0"/>
              <a:t> </a:t>
            </a:r>
            <a:r>
              <a:rPr lang="pt-BR" dirty="0" smtClean="0"/>
              <a:t>TemporalType.DATE (armazena dia, mês e ano)</a:t>
            </a:r>
          </a:p>
          <a:p>
            <a:pPr>
              <a:buFont typeface="Arial" panose="020B0604020202020204" pitchFamily="34" charset="0"/>
              <a:buChar char="•"/>
            </a:pPr>
            <a:r>
              <a:rPr lang="pt-BR" dirty="0" smtClean="0"/>
              <a:t> TemporalType.TIME (armazena tempo)</a:t>
            </a:r>
            <a:endParaRPr lang="pt-BR" dirty="0"/>
          </a:p>
          <a:p>
            <a:pPr>
              <a:buFont typeface="Arial" panose="020B0604020202020204" pitchFamily="34" charset="0"/>
              <a:buChar char="•"/>
            </a:pPr>
            <a:r>
              <a:rPr lang="pt-BR" dirty="0" smtClean="0"/>
              <a:t> TemporalType.TIMESTAMP (armazena dia, mês e ano, além de tempo)</a:t>
            </a:r>
            <a:endParaRPr lang="pt-BR" dirty="0"/>
          </a:p>
        </p:txBody>
      </p:sp>
    </p:spTree>
    <p:extLst>
      <p:ext uri="{BB962C8B-B14F-4D97-AF65-F5344CB8AC3E}">
        <p14:creationId xmlns:p14="http://schemas.microsoft.com/office/powerpoint/2010/main" val="100245819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Stateful Session </a:t>
            </a:r>
            <a:r>
              <a:rPr lang="en-US" dirty="0" smtClean="0"/>
              <a:t>Beans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6980" y="1995238"/>
            <a:ext cx="8612246" cy="3671465"/>
          </a:xfrm>
          <a:prstGeom prst="rect">
            <a:avLst/>
          </a:prstGeom>
        </p:spPr>
      </p:pic>
    </p:spTree>
    <p:extLst>
      <p:ext uri="{BB962C8B-B14F-4D97-AF65-F5344CB8AC3E}">
        <p14:creationId xmlns:p14="http://schemas.microsoft.com/office/powerpoint/2010/main" val="1423741525"/>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Stateful Session Beans </a:t>
            </a:r>
            <a:r>
              <a:rPr lang="pt-BR" dirty="0"/>
              <a:t>– Ciclo de Vida</a:t>
            </a:r>
          </a:p>
        </p:txBody>
      </p:sp>
      <p:pic>
        <p:nvPicPr>
          <p:cNvPr id="4" name="Espaço Reservado para Conteúdo 3"/>
          <p:cNvPicPr>
            <a:picLocks noGrp="1" noChangeAspect="1"/>
          </p:cNvPicPr>
          <p:nvPr>
            <p:ph idx="1"/>
          </p:nvPr>
        </p:nvPicPr>
        <p:blipFill>
          <a:blip r:embed="rId2"/>
          <a:stretch>
            <a:fillRect/>
          </a:stretch>
        </p:blipFill>
        <p:spPr>
          <a:xfrm>
            <a:off x="-1" y="1793181"/>
            <a:ext cx="6619741" cy="5076597"/>
          </a:xfrm>
          <a:prstGeom prst="rect">
            <a:avLst/>
          </a:prstGeom>
        </p:spPr>
      </p:pic>
      <p:pic>
        <p:nvPicPr>
          <p:cNvPr id="5" name="Imagem 4"/>
          <p:cNvPicPr>
            <a:picLocks noChangeAspect="1"/>
          </p:cNvPicPr>
          <p:nvPr/>
        </p:nvPicPr>
        <p:blipFill>
          <a:blip r:embed="rId3"/>
          <a:stretch>
            <a:fillRect/>
          </a:stretch>
        </p:blipFill>
        <p:spPr>
          <a:xfrm>
            <a:off x="5191125" y="3529816"/>
            <a:ext cx="7000875" cy="828675"/>
          </a:xfrm>
          <a:prstGeom prst="rect">
            <a:avLst/>
          </a:prstGeom>
        </p:spPr>
      </p:pic>
    </p:spTree>
    <p:extLst>
      <p:ext uri="{BB962C8B-B14F-4D97-AF65-F5344CB8AC3E}">
        <p14:creationId xmlns:p14="http://schemas.microsoft.com/office/powerpoint/2010/main" val="501215484"/>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177561"/>
            <a:ext cx="10772775" cy="736839"/>
          </a:xfrm>
        </p:spPr>
        <p:txBody>
          <a:bodyPr>
            <a:normAutofit fontScale="90000"/>
          </a:bodyPr>
          <a:lstStyle/>
          <a:p>
            <a:r>
              <a:rPr lang="pt-BR" dirty="0"/>
              <a:t>Stateful Session </a:t>
            </a:r>
            <a:r>
              <a:rPr lang="pt-BR" dirty="0" smtClean="0"/>
              <a:t>Beans – Ciclo de Vida</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276200772"/>
              </p:ext>
            </p:extLst>
          </p:nvPr>
        </p:nvGraphicFramePr>
        <p:xfrm>
          <a:off x="676273" y="1171978"/>
          <a:ext cx="10753726" cy="5149443"/>
        </p:xfrm>
        <a:graphic>
          <a:graphicData uri="http://schemas.openxmlformats.org/drawingml/2006/table">
            <a:tbl>
              <a:tblPr firstRow="1" bandRow="1">
                <a:tableStyleId>{5C22544A-7EE6-4342-B048-85BDC9FD1C3A}</a:tableStyleId>
              </a:tblPr>
              <a:tblGrid>
                <a:gridCol w="766159"/>
                <a:gridCol w="9987567"/>
              </a:tblGrid>
              <a:tr h="431433">
                <a:tc>
                  <a:txBody>
                    <a:bodyPr/>
                    <a:lstStyle/>
                    <a:p>
                      <a:pPr algn="ctr"/>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744666">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utilizando o construtor padrão quando a sessão de um novo cliente é iniciada.</a:t>
                      </a:r>
                      <a:endParaRPr lang="pt-BR" dirty="0"/>
                    </a:p>
                  </a:txBody>
                  <a:tcPr/>
                </a:tc>
              </a:tr>
              <a:tr h="431433">
                <a:tc>
                  <a:txBody>
                    <a:bodyPr/>
                    <a:lstStyle/>
                    <a:p>
                      <a:pPr algn="ctr"/>
                      <a:r>
                        <a:rPr lang="pt-BR" dirty="0" smtClean="0"/>
                        <a:t>2</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injeta recursos tais como </a:t>
                      </a:r>
                      <a:r>
                        <a:rPr lang="pt-BR" i="1" baseline="0" dirty="0" smtClean="0"/>
                        <a:t>data sources</a:t>
                      </a:r>
                      <a:r>
                        <a:rPr lang="pt-BR" i="0" baseline="0" dirty="0" smtClean="0"/>
                        <a:t>, JPA contextos, e outros </a:t>
                      </a:r>
                      <a:r>
                        <a:rPr lang="pt-BR" i="1" baseline="0" dirty="0" smtClean="0"/>
                        <a:t>beans</a:t>
                      </a:r>
                      <a:r>
                        <a:rPr lang="pt-BR" i="0" baseline="0" dirty="0" smtClean="0"/>
                        <a:t>. </a:t>
                      </a:r>
                      <a:endParaRPr lang="pt-BR" dirty="0"/>
                    </a:p>
                  </a:txBody>
                  <a:tcPr/>
                </a:tc>
              </a:tr>
              <a:tr h="431433">
                <a:tc>
                  <a:txBody>
                    <a:bodyPr/>
                    <a:lstStyle/>
                    <a:p>
                      <a:pPr algn="ctr"/>
                      <a:r>
                        <a:rPr lang="pt-BR" dirty="0" smtClean="0"/>
                        <a:t>3</a:t>
                      </a:r>
                      <a:endParaRPr lang="pt-BR" dirty="0"/>
                    </a:p>
                  </a:txBody>
                  <a:tcPr/>
                </a:tc>
                <a:tc>
                  <a:txBody>
                    <a:bodyPr/>
                    <a:lstStyle/>
                    <a:p>
                      <a:r>
                        <a:rPr lang="pt-BR" dirty="0" smtClean="0"/>
                        <a:t> A</a:t>
                      </a:r>
                      <a:r>
                        <a:rPr lang="pt-BR" baseline="0" dirty="0" smtClean="0"/>
                        <a:t> instância está pronta para receber invocações de métodos.</a:t>
                      </a:r>
                      <a:endParaRPr lang="pt-BR" dirty="0"/>
                    </a:p>
                  </a:txBody>
                  <a:tcPr/>
                </a:tc>
              </a:tr>
              <a:tr h="431433">
                <a:tc>
                  <a:txBody>
                    <a:bodyPr/>
                    <a:lstStyle/>
                    <a:p>
                      <a:pPr algn="ctr"/>
                      <a:r>
                        <a:rPr lang="pt-BR" dirty="0" smtClean="0"/>
                        <a:t>4</a:t>
                      </a:r>
                      <a:endParaRPr lang="pt-BR" dirty="0"/>
                    </a:p>
                  </a:txBody>
                  <a:tcPr/>
                </a:tc>
                <a:tc>
                  <a:txBody>
                    <a:bodyPr/>
                    <a:lstStyle/>
                    <a:p>
                      <a:r>
                        <a:rPr lang="pt-BR" dirty="0" smtClean="0"/>
                        <a:t>O cliente</a:t>
                      </a:r>
                      <a:r>
                        <a:rPr lang="pt-BR" baseline="0" dirty="0" smtClean="0"/>
                        <a:t> executa um método de negócio.</a:t>
                      </a:r>
                      <a:endParaRPr lang="pt-BR" dirty="0"/>
                    </a:p>
                  </a:txBody>
                  <a:tcPr/>
                </a:tc>
              </a:tr>
              <a:tr h="431433">
                <a:tc>
                  <a:txBody>
                    <a:bodyPr/>
                    <a:lstStyle/>
                    <a:p>
                      <a:pPr algn="ctr"/>
                      <a:r>
                        <a:rPr lang="pt-BR" dirty="0" smtClean="0"/>
                        <a:t>5</a:t>
                      </a:r>
                      <a:endParaRPr lang="pt-BR" dirty="0"/>
                    </a:p>
                  </a:txBody>
                  <a:tcPr/>
                </a:tc>
                <a:tc>
                  <a:txBody>
                    <a:bodyPr/>
                    <a:lstStyle/>
                    <a:p>
                      <a:r>
                        <a:rPr lang="pt-BR" dirty="0" smtClean="0"/>
                        <a:t>O </a:t>
                      </a:r>
                      <a:r>
                        <a:rPr lang="pt-BR" i="1" dirty="0" smtClean="0"/>
                        <a:t>container </a:t>
                      </a:r>
                      <a:r>
                        <a:rPr lang="pt-BR" i="0" dirty="0" smtClean="0"/>
                        <a:t>aguarda por subsequentes invocações</a:t>
                      </a:r>
                      <a:r>
                        <a:rPr lang="pt-BR" i="0" baseline="0" dirty="0" smtClean="0"/>
                        <a:t> de métodos de negócio.</a:t>
                      </a:r>
                      <a:endParaRPr lang="pt-BR" dirty="0"/>
                    </a:p>
                  </a:txBody>
                  <a:tcPr/>
                </a:tc>
              </a:tr>
              <a:tr h="744666">
                <a:tc>
                  <a:txBody>
                    <a:bodyPr/>
                    <a:lstStyle/>
                    <a:p>
                      <a:pPr algn="ctr"/>
                      <a:r>
                        <a:rPr lang="pt-BR" dirty="0" smtClean="0"/>
                        <a:t>6</a:t>
                      </a:r>
                      <a:endParaRPr lang="pt-BR" dirty="0"/>
                    </a:p>
                  </a:txBody>
                  <a:tcPr/>
                </a:tc>
                <a:tc>
                  <a:txBody>
                    <a:bodyPr/>
                    <a:lstStyle/>
                    <a:p>
                      <a:r>
                        <a:rPr lang="pt-BR" dirty="0" smtClean="0"/>
                        <a:t>Se o cliente permanecer inativo por um período de tempo, o </a:t>
                      </a:r>
                      <a:r>
                        <a:rPr lang="pt-BR" i="1" dirty="0" smtClean="0"/>
                        <a:t>container </a:t>
                      </a:r>
                      <a:r>
                        <a:rPr lang="pt-BR" i="0" dirty="0" smtClean="0"/>
                        <a:t>realiza</a:t>
                      </a:r>
                      <a:r>
                        <a:rPr lang="pt-BR" i="0" baseline="0" dirty="0" smtClean="0"/>
                        <a:t> o processo de passivação do </a:t>
                      </a:r>
                      <a:r>
                        <a:rPr lang="pt-BR" i="1" baseline="0" dirty="0" smtClean="0"/>
                        <a:t>bean, </a:t>
                      </a:r>
                      <a:r>
                        <a:rPr lang="pt-BR" i="0" dirty="0" smtClean="0"/>
                        <a:t>serializa</a:t>
                      </a:r>
                      <a:r>
                        <a:rPr lang="pt-BR" i="0" baseline="0" dirty="0" smtClean="0"/>
                        <a:t>ndo-o para o disco rígido, liberando memória (se o </a:t>
                      </a:r>
                      <a:r>
                        <a:rPr lang="pt-BR" i="1" baseline="0" dirty="0" smtClean="0"/>
                        <a:t>container </a:t>
                      </a:r>
                      <a:r>
                        <a:rPr lang="pt-BR" i="0" baseline="0" dirty="0" smtClean="0"/>
                        <a:t>suportar passivação).</a:t>
                      </a:r>
                      <a:endParaRPr lang="pt-BR" dirty="0"/>
                    </a:p>
                  </a:txBody>
                  <a:tcPr/>
                </a:tc>
              </a:tr>
              <a:tr h="431433">
                <a:tc>
                  <a:txBody>
                    <a:bodyPr/>
                    <a:lstStyle/>
                    <a:p>
                      <a:pPr algn="ctr"/>
                      <a:r>
                        <a:rPr lang="pt-BR" dirty="0" smtClean="0"/>
                        <a:t>7</a:t>
                      </a:r>
                      <a:endParaRPr lang="pt-BR" dirty="0"/>
                    </a:p>
                  </a:txBody>
                  <a:tcPr/>
                </a:tc>
                <a:tc>
                  <a:txBody>
                    <a:bodyPr/>
                    <a:lstStyle/>
                    <a:p>
                      <a:r>
                        <a:rPr lang="pt-BR" dirty="0" smtClean="0"/>
                        <a:t>Se o</a:t>
                      </a:r>
                      <a:r>
                        <a:rPr lang="pt-BR" baseline="0" dirty="0" smtClean="0"/>
                        <a:t> cliente invocar um método do </a:t>
                      </a:r>
                      <a:r>
                        <a:rPr lang="pt-BR" i="1" baseline="0" dirty="0" smtClean="0"/>
                        <a:t>bean</a:t>
                      </a:r>
                      <a:r>
                        <a:rPr lang="pt-BR" i="0" baseline="0" dirty="0" smtClean="0"/>
                        <a:t> passivado, o </a:t>
                      </a:r>
                      <a:r>
                        <a:rPr lang="pt-BR" i="1" baseline="0" dirty="0" smtClean="0"/>
                        <a:t>bean </a:t>
                      </a:r>
                      <a:r>
                        <a:rPr lang="pt-BR" i="0" baseline="0" dirty="0" smtClean="0"/>
                        <a:t>será ativado (lido do disco).</a:t>
                      </a:r>
                      <a:endParaRPr lang="pt-BR" dirty="0"/>
                    </a:p>
                  </a:txBody>
                  <a:tcPr/>
                </a:tc>
              </a:tr>
              <a:tr h="431433">
                <a:tc>
                  <a:txBody>
                    <a:bodyPr/>
                    <a:lstStyle/>
                    <a:p>
                      <a:pPr algn="ctr"/>
                      <a:r>
                        <a:rPr lang="pt-BR" dirty="0" smtClean="0"/>
                        <a:t>8</a:t>
                      </a:r>
                      <a:endParaRPr lang="pt-BR" dirty="0"/>
                    </a:p>
                  </a:txBody>
                  <a:tcPr/>
                </a:tc>
                <a:tc>
                  <a:txBody>
                    <a:bodyPr/>
                    <a:lstStyle/>
                    <a:p>
                      <a:r>
                        <a:rPr lang="pt-BR" dirty="0" smtClean="0"/>
                        <a:t>Se o cliente não invocar um método</a:t>
                      </a:r>
                      <a:r>
                        <a:rPr lang="pt-BR" baseline="0" dirty="0" smtClean="0"/>
                        <a:t> </a:t>
                      </a:r>
                      <a:r>
                        <a:rPr lang="pt-BR" i="0" baseline="0" dirty="0" smtClean="0"/>
                        <a:t>do </a:t>
                      </a:r>
                      <a:r>
                        <a:rPr lang="pt-BR" i="1" baseline="0" dirty="0" smtClean="0"/>
                        <a:t>bean</a:t>
                      </a:r>
                      <a:r>
                        <a:rPr lang="pt-BR" i="0" baseline="0" dirty="0" smtClean="0"/>
                        <a:t> por um período de tempo, o </a:t>
                      </a:r>
                      <a:r>
                        <a:rPr lang="pt-BR" i="1" baseline="0" dirty="0" smtClean="0"/>
                        <a:t>bean </a:t>
                      </a:r>
                      <a:r>
                        <a:rPr lang="pt-BR" i="0" baseline="0" dirty="0" smtClean="0"/>
                        <a:t>será destruído.</a:t>
                      </a:r>
                      <a:endParaRPr lang="pt-BR" dirty="0"/>
                    </a:p>
                  </a:txBody>
                  <a:tcPr/>
                </a:tc>
              </a:tr>
              <a:tr h="431433">
                <a:tc>
                  <a:txBody>
                    <a:bodyPr/>
                    <a:lstStyle/>
                    <a:p>
                      <a:pPr algn="ctr"/>
                      <a:r>
                        <a:rPr lang="pt-BR" dirty="0" smtClean="0"/>
                        <a:t>9</a:t>
                      </a:r>
                      <a:endParaRPr lang="pt-BR" dirty="0"/>
                    </a:p>
                  </a:txBody>
                  <a:tcPr/>
                </a:tc>
                <a:tc>
                  <a:txBody>
                    <a:bodyPr/>
                    <a:lstStyle/>
                    <a:p>
                      <a:r>
                        <a:rPr lang="pt-BR" dirty="0" smtClean="0"/>
                        <a:t>Se o cliente requerer a remoção de um </a:t>
                      </a:r>
                      <a:r>
                        <a:rPr lang="pt-BR" i="1" dirty="0" smtClean="0"/>
                        <a:t>bean</a:t>
                      </a:r>
                      <a:r>
                        <a:rPr lang="pt-BR" i="0" dirty="0" smtClean="0"/>
                        <a:t> que estiver passivado, ele será ativado e então destruído, ficando elegível</a:t>
                      </a:r>
                      <a:r>
                        <a:rPr lang="pt-BR" i="0" baseline="0" dirty="0" smtClean="0"/>
                        <a:t> ao coletor de lixo.</a:t>
                      </a:r>
                      <a:endParaRPr lang="pt-BR" dirty="0"/>
                    </a:p>
                  </a:txBody>
                  <a:tcPr/>
                </a:tc>
              </a:tr>
            </a:tbl>
          </a:graphicData>
        </a:graphic>
      </p:graphicFrame>
    </p:spTree>
    <p:extLst>
      <p:ext uri="{BB962C8B-B14F-4D97-AF65-F5344CB8AC3E}">
        <p14:creationId xmlns:p14="http://schemas.microsoft.com/office/powerpoint/2010/main" val="2559871660"/>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Ciclo de Vida</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a:t>
            </a:r>
            <a:r>
              <a:rPr lang="pt-BR" i="1" dirty="0"/>
              <a:t>Beans </a:t>
            </a:r>
            <a:r>
              <a:rPr lang="pt-BR" dirty="0"/>
              <a:t>de sessão sem estado possuem </a:t>
            </a:r>
            <a:r>
              <a:rPr lang="pt-BR" dirty="0" smtClean="0"/>
              <a:t>quatro </a:t>
            </a:r>
            <a:r>
              <a:rPr lang="en-US" i="1" dirty="0" smtClean="0"/>
              <a:t>callbacks</a:t>
            </a:r>
            <a:r>
              <a:rPr lang="pt-BR" i="1" dirty="0"/>
              <a:t>: </a:t>
            </a:r>
            <a:r>
              <a:rPr lang="pt-BR" i="1" noProof="1" smtClean="0"/>
              <a:t>PostConstruct, PrePassivate, PostActivate, PreDestroy. </a:t>
            </a:r>
            <a:r>
              <a:rPr lang="pt-BR" noProof="1" smtClean="0"/>
              <a:t>O método anotado com:</a:t>
            </a:r>
          </a:p>
          <a:p>
            <a:pPr lvl="1">
              <a:buFont typeface="Arial" panose="020B0604020202020204" pitchFamily="34" charset="0"/>
              <a:buChar char="•"/>
            </a:pPr>
            <a:r>
              <a:rPr lang="pt-BR" i="1" noProof="1" smtClean="0"/>
              <a:t>@PostConstruct</a:t>
            </a:r>
            <a:r>
              <a:rPr lang="pt-BR" noProof="1" smtClean="0"/>
              <a:t> é invocado após instanciação e injeção de recursos.</a:t>
            </a:r>
          </a:p>
          <a:p>
            <a:pPr lvl="1">
              <a:buFont typeface="Arial" panose="020B0604020202020204" pitchFamily="34" charset="0"/>
              <a:buChar char="•"/>
            </a:pPr>
            <a:r>
              <a:rPr lang="pt-BR" noProof="1"/>
              <a:t>@</a:t>
            </a:r>
            <a:r>
              <a:rPr lang="pt-BR" i="1" noProof="1" smtClean="0"/>
              <a:t>PrePassivate </a:t>
            </a:r>
            <a:r>
              <a:rPr lang="pt-BR" noProof="1" smtClean="0"/>
              <a:t>é invocado antes do </a:t>
            </a:r>
            <a:r>
              <a:rPr lang="pt-BR" i="1" noProof="1" smtClean="0"/>
              <a:t>bean</a:t>
            </a:r>
            <a:r>
              <a:rPr lang="pt-BR" noProof="1" smtClean="0"/>
              <a:t> ser passivado (serializado para o disco rígido).</a:t>
            </a:r>
          </a:p>
          <a:p>
            <a:pPr lvl="1">
              <a:buFont typeface="Arial" panose="020B0604020202020204" pitchFamily="34" charset="0"/>
              <a:buChar char="•"/>
            </a:pPr>
            <a:r>
              <a:rPr lang="pt-BR" i="1" noProof="1"/>
              <a:t>@</a:t>
            </a:r>
            <a:r>
              <a:rPr lang="pt-BR" i="1" noProof="1" smtClean="0"/>
              <a:t>PostActivate</a:t>
            </a:r>
            <a:r>
              <a:rPr lang="pt-BR" noProof="1" smtClean="0"/>
              <a:t> é invocado após o </a:t>
            </a:r>
            <a:r>
              <a:rPr lang="pt-BR" i="1" noProof="1" smtClean="0"/>
              <a:t>bean</a:t>
            </a:r>
            <a:r>
              <a:rPr lang="pt-BR" noProof="1" smtClean="0"/>
              <a:t> ter sido lido de volta para memória e o </a:t>
            </a:r>
            <a:r>
              <a:rPr lang="pt-BR" i="1" noProof="1" smtClean="0"/>
              <a:t>container</a:t>
            </a:r>
            <a:r>
              <a:rPr lang="pt-BR" noProof="1"/>
              <a:t> ter injetado novamente os recursos necessários e referências para outros </a:t>
            </a:r>
            <a:r>
              <a:rPr lang="pt-BR" i="1" noProof="1"/>
              <a:t>stateful session </a:t>
            </a:r>
            <a:r>
              <a:rPr lang="pt-BR" i="1" noProof="1" smtClean="0"/>
              <a:t>beans</a:t>
            </a:r>
            <a:r>
              <a:rPr lang="pt-BR" noProof="1" smtClean="0"/>
              <a:t>, </a:t>
            </a:r>
            <a:r>
              <a:rPr lang="pt-BR" noProof="1"/>
              <a:t>mas antes de métodos de negócio serem invocados.</a:t>
            </a:r>
            <a:endParaRPr lang="pt-BR" i="1" noProof="1"/>
          </a:p>
          <a:p>
            <a:pPr lvl="1">
              <a:buFont typeface="Arial" panose="020B0604020202020204" pitchFamily="34" charset="0"/>
              <a:buChar char="•"/>
            </a:pPr>
            <a:r>
              <a:rPr lang="pt-BR" noProof="1"/>
              <a:t>@</a:t>
            </a:r>
            <a:r>
              <a:rPr lang="pt-BR" i="1" noProof="1" smtClean="0"/>
              <a:t>PreDestroy </a:t>
            </a:r>
            <a:r>
              <a:rPr lang="pt-BR" noProof="1" smtClean="0"/>
              <a:t>é invocado após o </a:t>
            </a:r>
            <a:r>
              <a:rPr lang="pt-BR" i="1" noProof="1" smtClean="0"/>
              <a:t>timeout</a:t>
            </a:r>
            <a:r>
              <a:rPr lang="pt-BR" noProof="1" smtClean="0"/>
              <a:t> do </a:t>
            </a:r>
            <a:r>
              <a:rPr lang="pt-BR" i="1" noProof="1" smtClean="0"/>
              <a:t>bean</a:t>
            </a:r>
            <a:r>
              <a:rPr lang="pt-BR" noProof="1" smtClean="0"/>
              <a:t> ter expirado ou após o cliente ter invocado um método anotado com @</a:t>
            </a:r>
            <a:r>
              <a:rPr lang="pt-BR" i="1" noProof="1" smtClean="0"/>
              <a:t>Remove</a:t>
            </a:r>
            <a:r>
              <a:rPr lang="pt-BR" noProof="1" smtClean="0"/>
              <a:t>. Após o método anotado com @</a:t>
            </a:r>
            <a:r>
              <a:rPr lang="pt-BR" i="1" noProof="1" smtClean="0"/>
              <a:t>PreDestroy</a:t>
            </a:r>
            <a:r>
              <a:rPr lang="pt-BR" noProof="1" smtClean="0"/>
              <a:t> ter sido executado, a instância estará pronta para o coletor de lixo.</a:t>
            </a:r>
            <a:endParaRPr lang="pt-BR" i="1" noProof="1"/>
          </a:p>
          <a:p>
            <a:pPr lvl="1">
              <a:buFont typeface="Arial" panose="020B0604020202020204" pitchFamily="34" charset="0"/>
              <a:buChar char="•"/>
            </a:pPr>
            <a:endParaRPr lang="pt-BR" noProof="1"/>
          </a:p>
        </p:txBody>
      </p:sp>
    </p:spTree>
    <p:extLst>
      <p:ext uri="{BB962C8B-B14F-4D97-AF65-F5344CB8AC3E}">
        <p14:creationId xmlns:p14="http://schemas.microsoft.com/office/powerpoint/2010/main" val="2529455267"/>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a:t>
            </a:r>
            <a:r>
              <a:rPr lang="pt-BR" dirty="0" smtClean="0"/>
              <a:t>– Exemplo</a:t>
            </a:r>
            <a:endParaRPr lang="pt-BR" dirty="0"/>
          </a:p>
        </p:txBody>
      </p:sp>
      <p:sp>
        <p:nvSpPr>
          <p:cNvPr id="5" name="Espaço Reservado para Texto 4"/>
          <p:cNvSpPr>
            <a:spLocks noGrp="1"/>
          </p:cNvSpPr>
          <p:nvPr>
            <p:ph type="body" sz="half" idx="2"/>
          </p:nvPr>
        </p:nvSpPr>
        <p:spPr/>
        <p:txBody>
          <a:bodyPr>
            <a:normAutofit fontScale="92500"/>
          </a:bodyPr>
          <a:lstStyle/>
          <a:p>
            <a:r>
              <a:rPr lang="pt-BR" sz="2000" noProof="1" smtClean="0"/>
              <a:t>O </a:t>
            </a:r>
            <a:r>
              <a:rPr lang="pt-BR" sz="2000" i="1" noProof="1" smtClean="0"/>
              <a:t>bean</a:t>
            </a:r>
            <a:r>
              <a:rPr lang="pt-BR" sz="2000" noProof="1" smtClean="0"/>
              <a:t> </a:t>
            </a:r>
            <a:r>
              <a:rPr lang="pt-BR" sz="2000" i="1" noProof="1" smtClean="0"/>
              <a:t>CadastroBean</a:t>
            </a:r>
            <a:r>
              <a:rPr lang="pt-BR" sz="2000" noProof="1" smtClean="0"/>
              <a:t> é </a:t>
            </a:r>
            <a:r>
              <a:rPr lang="pt-BR" sz="2000" i="1" noProof="1" smtClean="0"/>
              <a:t>stateful</a:t>
            </a:r>
            <a:r>
              <a:rPr lang="pt-BR" sz="2000" noProof="1" smtClean="0"/>
              <a:t>.</a:t>
            </a:r>
          </a:p>
          <a:p>
            <a:r>
              <a:rPr lang="pt-BR" sz="2000" noProof="1" smtClean="0"/>
              <a:t>Observe que o método </a:t>
            </a:r>
            <a:r>
              <a:rPr lang="pt-BR" sz="2000" i="1" noProof="1" smtClean="0"/>
              <a:t>inicializar</a:t>
            </a:r>
            <a:r>
              <a:rPr lang="pt-BR" sz="2000" noProof="1" smtClean="0"/>
              <a:t> é anotado tanto com @</a:t>
            </a:r>
            <a:r>
              <a:rPr lang="pt-BR" sz="2000" i="1" noProof="1" smtClean="0"/>
              <a:t>PostConstruct</a:t>
            </a:r>
            <a:r>
              <a:rPr lang="pt-BR" sz="2000" noProof="1" smtClean="0"/>
              <a:t> quanto com </a:t>
            </a:r>
            <a:r>
              <a:rPr lang="pt-BR" sz="2000" i="1" noProof="1" smtClean="0"/>
              <a:t>@PostActivate</a:t>
            </a:r>
            <a:r>
              <a:rPr lang="pt-BR" sz="2000" noProof="1" smtClean="0"/>
              <a:t>.</a:t>
            </a:r>
          </a:p>
          <a:p>
            <a:r>
              <a:rPr lang="pt-BR" sz="2000" noProof="1" smtClean="0"/>
              <a:t>De forma semelhante, o método </a:t>
            </a:r>
            <a:r>
              <a:rPr lang="pt-BR" sz="2000" i="1" noProof="1" smtClean="0"/>
              <a:t>liberarRecursos</a:t>
            </a:r>
            <a:r>
              <a:rPr lang="pt-BR" sz="2000" noProof="1" smtClean="0"/>
              <a:t> é anotado tanto com @</a:t>
            </a:r>
            <a:r>
              <a:rPr lang="pt-BR" sz="2000" i="1" noProof="1" smtClean="0"/>
              <a:t>PreDestroy</a:t>
            </a:r>
            <a:r>
              <a:rPr lang="pt-BR" sz="2000" noProof="1" smtClean="0"/>
              <a:t> quanto com @</a:t>
            </a:r>
            <a:r>
              <a:rPr lang="pt-BR" sz="2000" i="1" noProof="1" smtClean="0"/>
              <a:t>PrePassivate</a:t>
            </a:r>
            <a:r>
              <a:rPr lang="pt-BR" sz="2000" noProof="1" smtClean="0"/>
              <a:t>.</a:t>
            </a:r>
            <a:endParaRPr lang="pt-BR" sz="2000" noProof="1"/>
          </a:p>
        </p:txBody>
      </p:sp>
      <p:pic>
        <p:nvPicPr>
          <p:cNvPr id="6" name="Espaço Reservado para Conteúdo 5"/>
          <p:cNvPicPr>
            <a:picLocks noGrp="1" noChangeAspect="1"/>
          </p:cNvPicPr>
          <p:nvPr>
            <p:ph idx="1"/>
          </p:nvPr>
        </p:nvPicPr>
        <p:blipFill>
          <a:blip r:embed="rId2"/>
          <a:stretch>
            <a:fillRect/>
          </a:stretch>
        </p:blipFill>
        <p:spPr>
          <a:xfrm>
            <a:off x="437880" y="123346"/>
            <a:ext cx="6130344" cy="6644502"/>
          </a:xfrm>
          <a:prstGeom prst="rect">
            <a:avLst/>
          </a:prstGeom>
        </p:spPr>
      </p:pic>
    </p:spTree>
    <p:extLst>
      <p:ext uri="{BB962C8B-B14F-4D97-AF65-F5344CB8AC3E}">
        <p14:creationId xmlns:p14="http://schemas.microsoft.com/office/powerpoint/2010/main" val="135538349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877842" y="1845569"/>
            <a:ext cx="5218201" cy="1029725"/>
          </a:xfrm>
          <a:prstGeom prst="rect">
            <a:avLst/>
          </a:prstGeom>
        </p:spPr>
      </p:pic>
      <p:sp>
        <p:nvSpPr>
          <p:cNvPr id="5" name="Espaço Reservado para Texto 4"/>
          <p:cNvSpPr>
            <a:spLocks noGrp="1"/>
          </p:cNvSpPr>
          <p:nvPr>
            <p:ph type="body" sz="half" idx="2"/>
          </p:nvPr>
        </p:nvSpPr>
        <p:spPr/>
        <p:txBody>
          <a:bodyPr>
            <a:normAutofit/>
          </a:bodyPr>
          <a:lstStyle/>
          <a:p>
            <a:r>
              <a:rPr lang="pt-BR" sz="2000" noProof="1" smtClean="0"/>
              <a:t>Observe que tanto a classe </a:t>
            </a:r>
            <a:r>
              <a:rPr lang="pt-BR" sz="2000" i="1" noProof="1" smtClean="0"/>
              <a:t>Usuario</a:t>
            </a:r>
            <a:r>
              <a:rPr lang="pt-BR" sz="2000" noProof="1" smtClean="0"/>
              <a:t> quanto a classe </a:t>
            </a:r>
            <a:r>
              <a:rPr lang="pt-BR" sz="2000" i="1" noProof="1" smtClean="0"/>
              <a:t>Endereco</a:t>
            </a:r>
            <a:r>
              <a:rPr lang="pt-BR" sz="2000" noProof="1" smtClean="0"/>
              <a:t> implementam a interface </a:t>
            </a:r>
            <a:r>
              <a:rPr lang="pt-BR" sz="2000" i="1" noProof="1" smtClean="0"/>
              <a:t>Serializable</a:t>
            </a:r>
            <a:r>
              <a:rPr lang="pt-BR" sz="2000" noProof="1" smtClean="0"/>
              <a:t>.</a:t>
            </a:r>
          </a:p>
          <a:p>
            <a:r>
              <a:rPr lang="pt-BR" sz="2000" noProof="1" smtClean="0"/>
              <a:t>Isso permite que, quando o </a:t>
            </a:r>
            <a:r>
              <a:rPr lang="pt-BR" sz="2000" i="1" noProof="1" smtClean="0"/>
              <a:t>bean</a:t>
            </a:r>
            <a:r>
              <a:rPr lang="pt-BR" sz="2000" noProof="1" smtClean="0"/>
              <a:t> for salvo para o disco rígido (no processo de passivação) os objetos possam ser armazenados no disco.</a:t>
            </a:r>
            <a:endParaRPr lang="pt-BR" sz="2000" noProof="1"/>
          </a:p>
        </p:txBody>
      </p:sp>
      <p:pic>
        <p:nvPicPr>
          <p:cNvPr id="7" name="Imagem 6"/>
          <p:cNvPicPr>
            <a:picLocks noChangeAspect="1"/>
          </p:cNvPicPr>
          <p:nvPr/>
        </p:nvPicPr>
        <p:blipFill>
          <a:blip r:embed="rId3"/>
          <a:stretch>
            <a:fillRect/>
          </a:stretch>
        </p:blipFill>
        <p:spPr>
          <a:xfrm>
            <a:off x="877842" y="3325405"/>
            <a:ext cx="5329525" cy="1001895"/>
          </a:xfrm>
          <a:prstGeom prst="rect">
            <a:avLst/>
          </a:prstGeom>
        </p:spPr>
      </p:pic>
    </p:spTree>
    <p:extLst>
      <p:ext uri="{BB962C8B-B14F-4D97-AF65-F5344CB8AC3E}">
        <p14:creationId xmlns:p14="http://schemas.microsoft.com/office/powerpoint/2010/main" val="2432393329"/>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180304" y="892921"/>
            <a:ext cx="7335847" cy="5263179"/>
          </a:xfrm>
          <a:prstGeom prst="rect">
            <a:avLst/>
          </a:prstGeom>
        </p:spPr>
      </p:pic>
      <p:sp>
        <p:nvSpPr>
          <p:cNvPr id="5" name="Espaço Reservado para Texto 4"/>
          <p:cNvSpPr>
            <a:spLocks noGrp="1"/>
          </p:cNvSpPr>
          <p:nvPr>
            <p:ph type="body" sz="half" idx="2"/>
          </p:nvPr>
        </p:nvSpPr>
        <p:spPr/>
        <p:txBody>
          <a:bodyPr/>
          <a:lstStyle/>
          <a:p>
            <a:r>
              <a:rPr lang="pt-BR" dirty="0" smtClean="0"/>
              <a:t>O método </a:t>
            </a:r>
            <a:r>
              <a:rPr lang="pt-BR" i="1" dirty="0" smtClean="0"/>
              <a:t>cadastrarUsuario</a:t>
            </a:r>
            <a:r>
              <a:rPr lang="pt-BR" dirty="0" smtClean="0"/>
              <a:t> está anotado com @Remove. Lembre-se: após um método anotado com </a:t>
            </a:r>
            <a:r>
              <a:rPr lang="pt-BR" i="1" dirty="0" smtClean="0"/>
              <a:t>remove</a:t>
            </a:r>
            <a:r>
              <a:rPr lang="pt-BR" dirty="0" smtClean="0"/>
              <a:t> ser invocado, o </a:t>
            </a:r>
            <a:r>
              <a:rPr lang="pt-BR" i="1" dirty="0" smtClean="0"/>
              <a:t>bean </a:t>
            </a:r>
            <a:r>
              <a:rPr lang="pt-BR" dirty="0" smtClean="0"/>
              <a:t>invocará o método anotado com @PreDestroy e logo após o </a:t>
            </a:r>
            <a:r>
              <a:rPr lang="pt-BR" i="1" dirty="0" smtClean="0"/>
              <a:t>bean</a:t>
            </a:r>
            <a:r>
              <a:rPr lang="pt-BR" dirty="0" smtClean="0"/>
              <a:t> estará pronto para o coletor de lixo.</a:t>
            </a:r>
            <a:endParaRPr lang="pt-BR" dirty="0"/>
          </a:p>
        </p:txBody>
      </p:sp>
    </p:spTree>
    <p:extLst>
      <p:ext uri="{BB962C8B-B14F-4D97-AF65-F5344CB8AC3E}">
        <p14:creationId xmlns:p14="http://schemas.microsoft.com/office/powerpoint/2010/main" val="199098863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4" name="Espaço Reservado para Conteúdo 3"/>
          <p:cNvPicPr>
            <a:picLocks noGrp="1" noChangeAspect="1"/>
          </p:cNvPicPr>
          <p:nvPr>
            <p:ph idx="1"/>
          </p:nvPr>
        </p:nvPicPr>
        <p:blipFill>
          <a:blip r:embed="rId2"/>
          <a:stretch>
            <a:fillRect/>
          </a:stretch>
        </p:blipFill>
        <p:spPr>
          <a:xfrm>
            <a:off x="109844" y="1133341"/>
            <a:ext cx="7410660" cy="408260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o método de negócio cancelar. Ele também está anotado com @</a:t>
            </a:r>
            <a:r>
              <a:rPr lang="pt-BR" sz="2000" i="1" dirty="0" smtClean="0"/>
              <a:t>Remove</a:t>
            </a:r>
            <a:r>
              <a:rPr lang="pt-BR" sz="2000" dirty="0" smtClean="0"/>
              <a:t>.</a:t>
            </a:r>
          </a:p>
          <a:p>
            <a:r>
              <a:rPr lang="pt-BR" sz="2000" dirty="0" smtClean="0"/>
              <a:t>Endereço do módulo EJB:</a:t>
            </a:r>
          </a:p>
          <a:p>
            <a:r>
              <a:rPr lang="pt-BR" sz="2000" dirty="0" smtClean="0">
                <a:hlinkClick r:id="rId3"/>
              </a:rPr>
              <a:t>http://software-corporativo.googlecode.com/svn/trunk/stateful_bean</a:t>
            </a:r>
            <a:endParaRPr lang="pt-BR" sz="2000" dirty="0"/>
          </a:p>
        </p:txBody>
      </p:sp>
    </p:spTree>
    <p:extLst>
      <p:ext uri="{BB962C8B-B14F-4D97-AF65-F5344CB8AC3E}">
        <p14:creationId xmlns:p14="http://schemas.microsoft.com/office/powerpoint/2010/main" val="371425524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84023" y="2021982"/>
            <a:ext cx="7373327" cy="2485623"/>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000" dirty="0" smtClean="0"/>
              <a:t>Observe a interface remota, cujo </a:t>
            </a:r>
            <a:r>
              <a:rPr lang="pt-BR" sz="2000" i="1" dirty="0" smtClean="0"/>
              <a:t>jar</a:t>
            </a:r>
            <a:r>
              <a:rPr lang="pt-BR" sz="2000" dirty="0" smtClean="0"/>
              <a:t> será adicionado à biblioteca da aplicação cliente e também do módulo EJB.</a:t>
            </a:r>
          </a:p>
          <a:p>
            <a:r>
              <a:rPr lang="pt-BR" sz="2000" dirty="0" smtClean="0"/>
              <a:t>Endereço do projeto que contém a biblioteca Java:</a:t>
            </a:r>
          </a:p>
          <a:p>
            <a:r>
              <a:rPr lang="pt-BR" sz="2000" smtClean="0">
                <a:hlinkClick r:id="rId3"/>
              </a:rPr>
              <a:t>http://software-corporativo.googlecode.com/svn/trunk/stateful_bib</a:t>
            </a:r>
            <a:endParaRPr lang="pt-BR" sz="2000" dirty="0" smtClean="0"/>
          </a:p>
          <a:p>
            <a:endParaRPr lang="pt-BR" sz="2000" dirty="0"/>
          </a:p>
        </p:txBody>
      </p:sp>
    </p:spTree>
    <p:extLst>
      <p:ext uri="{BB962C8B-B14F-4D97-AF65-F5344CB8AC3E}">
        <p14:creationId xmlns:p14="http://schemas.microsoft.com/office/powerpoint/2010/main" val="36911402"/>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41709" y="591573"/>
            <a:ext cx="3383280" cy="1920240"/>
          </a:xfrm>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 y="0"/>
            <a:ext cx="8261404" cy="6858000"/>
          </a:xfrm>
          <a:prstGeom prst="rect">
            <a:avLst/>
          </a:prstGeom>
        </p:spPr>
      </p:pic>
      <p:sp>
        <p:nvSpPr>
          <p:cNvPr id="4" name="Espaço Reservado para Texto 3"/>
          <p:cNvSpPr>
            <a:spLocks noGrp="1"/>
          </p:cNvSpPr>
          <p:nvPr>
            <p:ph type="body" sz="half" idx="2"/>
          </p:nvPr>
        </p:nvSpPr>
        <p:spPr>
          <a:xfrm>
            <a:off x="8456287" y="2704996"/>
            <a:ext cx="3368702" cy="3126987"/>
          </a:xfrm>
        </p:spPr>
        <p:txBody>
          <a:bodyPr>
            <a:normAutofit/>
          </a:bodyPr>
          <a:lstStyle/>
          <a:p>
            <a:r>
              <a:rPr lang="pt-BR" sz="2000" dirty="0" smtClean="0"/>
              <a:t>Para configurar o </a:t>
            </a:r>
            <a:r>
              <a:rPr lang="pt-BR" sz="2000" i="1" dirty="0" smtClean="0"/>
              <a:t>data source</a:t>
            </a:r>
            <a:r>
              <a:rPr lang="pt-BR" sz="2000" dirty="0" smtClean="0"/>
              <a:t>, é necessário criar um arquivo específico do Glassfish (</a:t>
            </a:r>
            <a:r>
              <a:rPr lang="pt-BR" sz="2000" i="1" dirty="0" smtClean="0"/>
              <a:t>glassfih-resources.xml</a:t>
            </a:r>
            <a:r>
              <a:rPr lang="pt-BR" sz="2000" dirty="0" smtClean="0"/>
              <a:t>). </a:t>
            </a:r>
          </a:p>
          <a:p>
            <a:r>
              <a:rPr lang="pt-BR" sz="2000" dirty="0" smtClean="0"/>
              <a:t>Observe que é criado um </a:t>
            </a:r>
            <a:r>
              <a:rPr lang="pt-BR" sz="2000" i="1" dirty="0" smtClean="0"/>
              <a:t>pool de conexões</a:t>
            </a:r>
            <a:r>
              <a:rPr lang="pt-BR" sz="2000" dirty="0" smtClean="0"/>
              <a:t> e também um recurso jdbc </a:t>
            </a:r>
            <a:r>
              <a:rPr lang="pt-BR" sz="2000" noProof="1" smtClean="0"/>
              <a:t>(</a:t>
            </a:r>
            <a:r>
              <a:rPr lang="pt-BR" sz="2000" i="1" noProof="1" smtClean="0"/>
              <a:t>jdbc/ejbDatasource</a:t>
            </a:r>
            <a:r>
              <a:rPr lang="pt-BR" sz="2000" dirty="0" smtClean="0"/>
              <a:t>), que utiliza esse </a:t>
            </a:r>
            <a:r>
              <a:rPr lang="pt-BR" sz="2000" i="1" dirty="0" smtClean="0"/>
              <a:t>pool</a:t>
            </a:r>
            <a:r>
              <a:rPr lang="pt-BR" sz="2000" dirty="0" smtClean="0"/>
              <a:t>.</a:t>
            </a:r>
            <a:endParaRPr lang="pt-BR" sz="2000" dirty="0"/>
          </a:p>
        </p:txBody>
      </p:sp>
    </p:spTree>
    <p:extLst>
      <p:ext uri="{BB962C8B-B14F-4D97-AF65-F5344CB8AC3E}">
        <p14:creationId xmlns:p14="http://schemas.microsoft.com/office/powerpoint/2010/main" val="3172563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a:t>
            </a:r>
            <a:r>
              <a:rPr lang="en-US" i="1" dirty="0" smtClean="0"/>
              <a:t>Identity</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dirty="0"/>
              <a:t>tipo de geração </a:t>
            </a:r>
            <a:r>
              <a:rPr lang="en-US" i="1" dirty="0" smtClean="0"/>
              <a:t>Identity</a:t>
            </a:r>
            <a:r>
              <a:rPr lang="pt-BR" dirty="0" smtClean="0"/>
              <a:t> nada </a:t>
            </a:r>
            <a:r>
              <a:rPr lang="pt-BR" dirty="0"/>
              <a:t>mais é do que o famoso </a:t>
            </a:r>
            <a:r>
              <a:rPr lang="pt-BR" dirty="0" smtClean="0"/>
              <a:t>auto incremento </a:t>
            </a:r>
            <a:r>
              <a:rPr lang="pt-BR" dirty="0"/>
              <a:t>do banco de dados. Para </a:t>
            </a:r>
            <a:r>
              <a:rPr lang="pt-BR" dirty="0" smtClean="0"/>
              <a:t>aqueles que </a:t>
            </a:r>
            <a:r>
              <a:rPr lang="pt-BR" dirty="0"/>
              <a:t>trabalham com </a:t>
            </a:r>
            <a:r>
              <a:rPr lang="pt-BR" i="1" dirty="0"/>
              <a:t>MySQL</a:t>
            </a:r>
            <a:r>
              <a:rPr lang="pt-BR" dirty="0"/>
              <a:t> ou </a:t>
            </a:r>
            <a:r>
              <a:rPr lang="pt-BR" i="1" dirty="0"/>
              <a:t>SQLServer</a:t>
            </a:r>
            <a:r>
              <a:rPr lang="pt-BR" dirty="0"/>
              <a:t>, </a:t>
            </a:r>
            <a:r>
              <a:rPr lang="pt-BR" dirty="0" smtClean="0"/>
              <a:t>esse tipo de geração de </a:t>
            </a:r>
            <a:r>
              <a:rPr lang="pt-BR" i="1" dirty="0" smtClean="0"/>
              <a:t>id</a:t>
            </a:r>
            <a:r>
              <a:rPr lang="pt-BR" dirty="0" smtClean="0"/>
              <a:t> é indicado. Não funciona para bancos como </a:t>
            </a:r>
            <a:r>
              <a:rPr lang="pt-BR" i="1" dirty="0"/>
              <a:t>Oracle</a:t>
            </a:r>
            <a:r>
              <a:rPr lang="pt-BR" dirty="0"/>
              <a:t> </a:t>
            </a:r>
            <a:r>
              <a:rPr lang="pt-BR" dirty="0" smtClean="0"/>
              <a:t>ou </a:t>
            </a:r>
            <a:r>
              <a:rPr lang="pt-BR" i="1" dirty="0" smtClean="0"/>
              <a:t>PostgreSQL</a:t>
            </a:r>
            <a:r>
              <a:rPr lang="pt-BR" dirty="0" smtClean="0"/>
              <a:t> </a:t>
            </a:r>
            <a:r>
              <a:rPr lang="pt-BR" dirty="0"/>
              <a:t>.</a:t>
            </a:r>
            <a:endParaRPr lang="pt-BR" dirty="0" smtClean="0"/>
          </a:p>
          <a:p>
            <a:pPr>
              <a:buFont typeface="Arial" panose="020B0604020202020204" pitchFamily="34" charset="0"/>
              <a:buChar char="•"/>
            </a:pPr>
            <a:r>
              <a:rPr lang="pt-BR" dirty="0"/>
              <a:t> Após a persistência do objeto, a JPA deverá buscar pelo </a:t>
            </a:r>
            <a:r>
              <a:rPr lang="pt-BR" i="1" dirty="0"/>
              <a:t>id</a:t>
            </a:r>
            <a:r>
              <a:rPr lang="pt-BR" dirty="0"/>
              <a:t> recém-gerado.</a:t>
            </a:r>
          </a:p>
        </p:txBody>
      </p:sp>
      <p:pic>
        <p:nvPicPr>
          <p:cNvPr id="4" name="Imagem 3"/>
          <p:cNvPicPr>
            <a:picLocks noChangeAspect="1"/>
          </p:cNvPicPr>
          <p:nvPr/>
        </p:nvPicPr>
        <p:blipFill>
          <a:blip r:embed="rId2"/>
          <a:stretch>
            <a:fillRect/>
          </a:stretch>
        </p:blipFill>
        <p:spPr>
          <a:xfrm>
            <a:off x="3111476" y="3669878"/>
            <a:ext cx="6105525" cy="3009900"/>
          </a:xfrm>
          <a:prstGeom prst="rect">
            <a:avLst/>
          </a:prstGeom>
        </p:spPr>
      </p:pic>
    </p:spTree>
    <p:extLst>
      <p:ext uri="{BB962C8B-B14F-4D97-AF65-F5344CB8AC3E}">
        <p14:creationId xmlns:p14="http://schemas.microsoft.com/office/powerpoint/2010/main" val="3838199055"/>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sp>
        <p:nvSpPr>
          <p:cNvPr id="4" name="Espaço Reservado para Texto 3"/>
          <p:cNvSpPr>
            <a:spLocks noGrp="1"/>
          </p:cNvSpPr>
          <p:nvPr>
            <p:ph type="body" sz="half" idx="2"/>
          </p:nvPr>
        </p:nvSpPr>
        <p:spPr>
          <a:xfrm>
            <a:off x="8275982" y="2511813"/>
            <a:ext cx="3398520" cy="3966260"/>
          </a:xfrm>
        </p:spPr>
        <p:txBody>
          <a:bodyPr>
            <a:normAutofit/>
          </a:bodyPr>
          <a:lstStyle/>
          <a:p>
            <a:r>
              <a:rPr lang="pt-BR" sz="2000" dirty="0" smtClean="0"/>
              <a:t>No cliente, o </a:t>
            </a:r>
            <a:r>
              <a:rPr lang="pt-BR" sz="2000" i="1" dirty="0" smtClean="0"/>
              <a:t>bean</a:t>
            </a:r>
            <a:r>
              <a:rPr lang="pt-BR" sz="2000" dirty="0" smtClean="0"/>
              <a:t> é injetado via anotação @EJB.</a:t>
            </a:r>
          </a:p>
          <a:p>
            <a:r>
              <a:rPr lang="pt-BR" sz="2000" dirty="0" smtClean="0"/>
              <a:t>No método </a:t>
            </a:r>
            <a:r>
              <a:rPr lang="pt-BR" sz="2000" i="1" dirty="0" smtClean="0"/>
              <a:t>main</a:t>
            </a:r>
            <a:r>
              <a:rPr lang="pt-BR" sz="2000" dirty="0" smtClean="0"/>
              <a:t>, o cliente utiliza do </a:t>
            </a:r>
            <a:r>
              <a:rPr lang="pt-BR" sz="2000" i="1" dirty="0" smtClean="0"/>
              <a:t>bean</a:t>
            </a:r>
            <a:r>
              <a:rPr lang="pt-BR" sz="2000" dirty="0" smtClean="0"/>
              <a:t> para criar um usuário, um endereço e, finalmente, cadastrar esse usuário criado.</a:t>
            </a:r>
          </a:p>
          <a:p>
            <a:r>
              <a:rPr lang="pt-BR" sz="2000" dirty="0" smtClean="0"/>
              <a:t>Endereço do projeto cliente:</a:t>
            </a:r>
          </a:p>
          <a:p>
            <a:r>
              <a:rPr lang="pt-BR" sz="2000" dirty="0" smtClean="0">
                <a:hlinkClick r:id="rId2"/>
              </a:rPr>
              <a:t>http://software-corporativo.googlecode.com/svn/trunk/stateful_cliente</a:t>
            </a:r>
            <a:endParaRPr lang="pt-BR" sz="2000" dirty="0"/>
          </a:p>
        </p:txBody>
      </p:sp>
      <p:pic>
        <p:nvPicPr>
          <p:cNvPr id="9" name="Espaço Reservado para Conteúdo 8"/>
          <p:cNvPicPr>
            <a:picLocks noGrp="1" noChangeAspect="1"/>
          </p:cNvPicPr>
          <p:nvPr>
            <p:ph idx="1"/>
          </p:nvPr>
        </p:nvPicPr>
        <p:blipFill>
          <a:blip r:embed="rId3"/>
          <a:stretch>
            <a:fillRect/>
          </a:stretch>
        </p:blipFill>
        <p:spPr>
          <a:xfrm>
            <a:off x="154496" y="1648495"/>
            <a:ext cx="7400718" cy="3206839"/>
          </a:xfrm>
          <a:prstGeom prst="rect">
            <a:avLst/>
          </a:prstGeom>
        </p:spPr>
      </p:pic>
    </p:spTree>
    <p:extLst>
      <p:ext uri="{BB962C8B-B14F-4D97-AF65-F5344CB8AC3E}">
        <p14:creationId xmlns:p14="http://schemas.microsoft.com/office/powerpoint/2010/main" val="687108272"/>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Stateful Session </a:t>
            </a:r>
            <a:r>
              <a:rPr lang="en-US" dirty="0"/>
              <a:t>Beans </a:t>
            </a:r>
            <a:r>
              <a:rPr lang="pt-BR" dirty="0"/>
              <a:t>Eficientemente</a:t>
            </a:r>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Primeiro, muitas das melhores práticas para </a:t>
            </a:r>
            <a:r>
              <a:rPr lang="en-US" i="1" dirty="0"/>
              <a:t>stateless session </a:t>
            </a:r>
            <a:r>
              <a:rPr lang="en-US" i="1" dirty="0" smtClean="0"/>
              <a:t>beans</a:t>
            </a:r>
            <a:r>
              <a:rPr lang="en-US" dirty="0" smtClean="0"/>
              <a:t> </a:t>
            </a:r>
            <a:r>
              <a:rPr lang="pt-BR" dirty="0" smtClean="0"/>
              <a:t>são aplicáveis para </a:t>
            </a:r>
            <a:r>
              <a:rPr lang="en-US" i="1" dirty="0" smtClean="0"/>
              <a:t>stateful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Escolha os dados apropriadamente, pois o </a:t>
            </a:r>
            <a:r>
              <a:rPr lang="pt-BR" i="1" dirty="0" smtClean="0"/>
              <a:t>container </a:t>
            </a:r>
            <a:r>
              <a:rPr lang="pt-BR" dirty="0" smtClean="0"/>
              <a:t>armazena as informações de </a:t>
            </a:r>
            <a:r>
              <a:rPr lang="en-US" i="1" dirty="0"/>
              <a:t>stateful session </a:t>
            </a:r>
            <a:r>
              <a:rPr lang="en-US" i="1" dirty="0" smtClean="0"/>
              <a:t>beans</a:t>
            </a:r>
            <a:r>
              <a:rPr lang="en-US" dirty="0" smtClean="0"/>
              <a:t> </a:t>
            </a:r>
            <a:r>
              <a:rPr lang="pt-BR" dirty="0" smtClean="0"/>
              <a:t>na memória. Se você tem milhares de clientes concorrentes para </a:t>
            </a:r>
            <a:r>
              <a:rPr lang="en-US" i="1" dirty="0"/>
              <a:t>stateful session </a:t>
            </a:r>
            <a:r>
              <a:rPr lang="en-US" i="1" dirty="0" smtClean="0"/>
              <a:t>beans</a:t>
            </a:r>
            <a:r>
              <a:rPr lang="en-US" dirty="0" smtClean="0"/>
              <a:t>, </a:t>
            </a:r>
            <a:r>
              <a:rPr lang="pt-BR" dirty="0" smtClean="0"/>
              <a:t>a memória pode ficar sobrecarregada. Além disso, pode haver excessivo acesso ao disco como quando o </a:t>
            </a:r>
            <a:r>
              <a:rPr lang="pt-BR" i="1" dirty="0" smtClean="0"/>
              <a:t>container </a:t>
            </a:r>
            <a:r>
              <a:rPr lang="pt-BR" dirty="0" smtClean="0"/>
              <a:t>realizar a passivação de </a:t>
            </a:r>
            <a:r>
              <a:rPr lang="pt-BR" i="1" dirty="0" smtClean="0"/>
              <a:t>beans</a:t>
            </a:r>
            <a:r>
              <a:rPr lang="pt-BR" dirty="0" smtClean="0"/>
              <a:t>.</a:t>
            </a:r>
          </a:p>
          <a:p>
            <a:pPr lvl="1">
              <a:buFont typeface="Arial" panose="020B0604020202020204" pitchFamily="34" charset="0"/>
              <a:buChar char="•"/>
            </a:pPr>
            <a:r>
              <a:rPr lang="pt-BR" dirty="0" smtClean="0"/>
              <a:t>Além disso, se houver vários </a:t>
            </a:r>
            <a:r>
              <a:rPr lang="pt-BR" i="1" dirty="0" smtClean="0"/>
              <a:t>contaneirs</a:t>
            </a:r>
            <a:r>
              <a:rPr lang="pt-BR" dirty="0" smtClean="0"/>
              <a:t> em </a:t>
            </a:r>
            <a:r>
              <a:rPr lang="pt-BR" i="1" dirty="0" smtClean="0"/>
              <a:t>cluster</a:t>
            </a:r>
            <a:r>
              <a:rPr lang="pt-BR" dirty="0" smtClean="0"/>
              <a:t>, o estado conversacional deverá ser replicado entre as diferentes instâncias de </a:t>
            </a:r>
            <a:r>
              <a:rPr lang="pt-BR" i="1" dirty="0" smtClean="0"/>
              <a:t>containers</a:t>
            </a:r>
            <a:r>
              <a:rPr lang="pt-BR" dirty="0" smtClean="0"/>
              <a:t> do </a:t>
            </a:r>
            <a:r>
              <a:rPr lang="pt-BR" i="1" dirty="0" smtClean="0"/>
              <a:t>cluster</a:t>
            </a:r>
            <a:r>
              <a:rPr lang="pt-BR" dirty="0" smtClean="0"/>
              <a:t>. Caso haja grande quantidade de dados a serem replicados, pode haver problemas de excesso de tráfego pela rede.</a:t>
            </a:r>
          </a:p>
        </p:txBody>
      </p:sp>
    </p:spTree>
    <p:extLst>
      <p:ext uri="{BB962C8B-B14F-4D97-AF65-F5344CB8AC3E}">
        <p14:creationId xmlns:p14="http://schemas.microsoft.com/office/powerpoint/2010/main" val="116395507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Stateful Session </a:t>
            </a:r>
            <a:r>
              <a:rPr lang="en-US" dirty="0"/>
              <a:t>Beans </a:t>
            </a:r>
            <a:r>
              <a:rPr lang="pt-BR" dirty="0"/>
              <a:t>Eficientemente</a:t>
            </a:r>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Otimize a passivação. As regras de passivação são geralmente específicas das implementações EJB, mas o uso impróprio de políticas de passivação podem causar problemas de desempenho. Por exemplo, se você tem em média 150 clientes e configura o máximo número de instâncias ativas para 100, o </a:t>
            </a:r>
            <a:r>
              <a:rPr lang="pt-BR" i="1" dirty="0" smtClean="0"/>
              <a:t>container</a:t>
            </a:r>
            <a:r>
              <a:rPr lang="pt-BR" dirty="0" smtClean="0"/>
              <a:t> vai realizar uma quantidade desnecessária de passivações e ativações, impactando no desempenho da aplicação.</a:t>
            </a:r>
          </a:p>
          <a:p>
            <a:pPr>
              <a:buFont typeface="Arial" panose="020B0604020202020204" pitchFamily="34" charset="0"/>
              <a:buChar char="•"/>
            </a:pPr>
            <a:r>
              <a:rPr lang="pt-BR" dirty="0"/>
              <a:t> </a:t>
            </a:r>
            <a:r>
              <a:rPr lang="pt-BR" dirty="0" smtClean="0"/>
              <a:t>Remova explicitamente </a:t>
            </a:r>
            <a:r>
              <a:rPr lang="en-US" i="1" dirty="0" smtClean="0"/>
              <a:t>stateful session beans </a:t>
            </a:r>
            <a:r>
              <a:rPr lang="pt-BR" dirty="0" smtClean="0"/>
              <a:t>que não são mais necessários (evite esperar pelo </a:t>
            </a:r>
            <a:r>
              <a:rPr lang="pt-BR" i="1" dirty="0" smtClean="0"/>
              <a:t>timeout</a:t>
            </a:r>
            <a:r>
              <a:rPr lang="pt-BR" dirty="0" smtClean="0"/>
              <a:t> do </a:t>
            </a:r>
            <a:r>
              <a:rPr lang="pt-BR" i="1" dirty="0" smtClean="0"/>
              <a:t>container</a:t>
            </a:r>
            <a:r>
              <a:rPr lang="pt-BR" dirty="0" smtClean="0"/>
              <a:t>)</a:t>
            </a:r>
            <a:r>
              <a:rPr lang="en-US" dirty="0" smtClean="0"/>
              <a:t>. </a:t>
            </a:r>
            <a:r>
              <a:rPr lang="pt-BR" dirty="0" smtClean="0"/>
              <a:t>Tenha pelo menos um método anotado com </a:t>
            </a:r>
            <a:r>
              <a:rPr lang="en-US" dirty="0" smtClean="0"/>
              <a:t>@Remove </a:t>
            </a:r>
            <a:r>
              <a:rPr lang="pt-BR" dirty="0" smtClean="0"/>
              <a:t>no fim do </a:t>
            </a:r>
            <a:r>
              <a:rPr lang="en-US" i="1" dirty="0" smtClean="0"/>
              <a:t>workflow</a:t>
            </a:r>
            <a:r>
              <a:rPr lang="en-US" dirty="0" smtClean="0"/>
              <a:t> do </a:t>
            </a:r>
            <a:r>
              <a:rPr lang="en-US" i="1" dirty="0" smtClean="0"/>
              <a:t>bean</a:t>
            </a:r>
            <a:r>
              <a:rPr lang="en-US" dirty="0" smtClean="0"/>
              <a:t>.</a:t>
            </a:r>
            <a:endParaRPr lang="pt-BR" dirty="0"/>
          </a:p>
        </p:txBody>
      </p:sp>
    </p:spTree>
    <p:extLst>
      <p:ext uri="{BB962C8B-B14F-4D97-AF65-F5344CB8AC3E}">
        <p14:creationId xmlns:p14="http://schemas.microsoft.com/office/powerpoint/2010/main" val="147234619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Session Beans </a:t>
            </a:r>
            <a:r>
              <a:rPr lang="pt-BR" dirty="0" smtClean="0"/>
              <a:t>Assíncronos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dirty="0"/>
              <a:t>A anotação @</a:t>
            </a:r>
            <a:r>
              <a:rPr lang="pt-BR" i="1" dirty="0" smtClean="0"/>
              <a:t>Asynchronous</a:t>
            </a:r>
            <a:r>
              <a:rPr lang="pt-BR" dirty="0" smtClean="0"/>
              <a:t> possibilita que um ou mais métodos de um </a:t>
            </a:r>
            <a:r>
              <a:rPr lang="pt-BR" i="1" dirty="0" smtClean="0"/>
              <a:t>bean</a:t>
            </a:r>
            <a:r>
              <a:rPr lang="pt-BR" dirty="0" smtClean="0"/>
              <a:t> de sessão sejam assíncronos (executados em uma </a:t>
            </a:r>
            <a:r>
              <a:rPr lang="pt-BR" i="1" dirty="0" smtClean="0"/>
              <a:t>thread</a:t>
            </a:r>
            <a:r>
              <a:rPr lang="pt-BR" dirty="0" smtClean="0"/>
              <a:t> separada).</a:t>
            </a:r>
          </a:p>
          <a:p>
            <a:pPr>
              <a:buFont typeface="Arial" panose="020B0604020202020204" pitchFamily="34" charset="0"/>
              <a:buChar char="•"/>
            </a:pPr>
            <a:r>
              <a:rPr lang="pt-BR" dirty="0"/>
              <a:t> </a:t>
            </a:r>
            <a:r>
              <a:rPr lang="pt-BR" dirty="0" smtClean="0"/>
              <a:t>Na verdade, não é um novo tipo de </a:t>
            </a:r>
            <a:r>
              <a:rPr lang="pt-BR" i="1" dirty="0" smtClean="0"/>
              <a:t>bean</a:t>
            </a:r>
            <a:r>
              <a:rPr lang="pt-BR" dirty="0" smtClean="0"/>
              <a:t>, mas sim uma funcionalidade que pode ser utilizada em </a:t>
            </a:r>
            <a:r>
              <a:rPr lang="en-US" dirty="0"/>
              <a:t> </a:t>
            </a:r>
            <a:r>
              <a:rPr lang="en-US" i="1" dirty="0"/>
              <a:t>stateless,  stateful,  </a:t>
            </a:r>
            <a:r>
              <a:rPr lang="en-US" i="1" dirty="0" smtClean="0"/>
              <a:t>e singleton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A anotação pode ser utilizada individualmente em métodos ou ainda em toda classe.</a:t>
            </a:r>
          </a:p>
        </p:txBody>
      </p:sp>
    </p:spTree>
    <p:extLst>
      <p:ext uri="{BB962C8B-B14F-4D97-AF65-F5344CB8AC3E}">
        <p14:creationId xmlns:p14="http://schemas.microsoft.com/office/powerpoint/2010/main" val="1450719258"/>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dirty="0"/>
              <a:t>tipo de retorno para um método assíncrono é </a:t>
            </a:r>
            <a:r>
              <a:rPr lang="pt-BR" i="1" dirty="0"/>
              <a:t>void</a:t>
            </a:r>
            <a:r>
              <a:rPr lang="pt-BR" dirty="0"/>
              <a:t> ou </a:t>
            </a:r>
            <a:r>
              <a:rPr lang="en-US" i="1" noProof="1"/>
              <a:t>java.util.concurrent.Future&lt;V</a:t>
            </a:r>
            <a:r>
              <a:rPr lang="en-US" noProof="1"/>
              <a:t>&gt;.</a:t>
            </a:r>
          </a:p>
          <a:p>
            <a:pPr>
              <a:buFont typeface="Arial" panose="020B0604020202020204" pitchFamily="34" charset="0"/>
              <a:buChar char="•"/>
            </a:pPr>
            <a:r>
              <a:rPr lang="en-US" noProof="1"/>
              <a:t> Isso permite dois padrões de uso: dispare e esqueça (retorno </a:t>
            </a:r>
            <a:r>
              <a:rPr lang="en-US" i="1" noProof="1"/>
              <a:t>void</a:t>
            </a:r>
            <a:r>
              <a:rPr lang="en-US" noProof="1"/>
              <a:t>) ou dispare e cheque (</a:t>
            </a:r>
            <a:r>
              <a:rPr lang="en-US" i="1" noProof="1"/>
              <a:t>Future&lt;V</a:t>
            </a:r>
            <a:r>
              <a:rPr lang="en-US" noProof="1" smtClean="0"/>
              <a:t>&gt;).</a:t>
            </a:r>
          </a:p>
          <a:p>
            <a:pPr>
              <a:buFont typeface="Arial" panose="020B0604020202020204" pitchFamily="34" charset="0"/>
              <a:buChar char="•"/>
            </a:pPr>
            <a:r>
              <a:rPr lang="en-US" noProof="1"/>
              <a:t> </a:t>
            </a:r>
            <a:r>
              <a:rPr lang="en-US" noProof="1" smtClean="0"/>
              <a:t>Apenas métodos que retornam </a:t>
            </a:r>
            <a:r>
              <a:rPr lang="en-US" i="1" noProof="1" smtClean="0"/>
              <a:t>Future&lt;V</a:t>
            </a:r>
            <a:r>
              <a:rPr lang="en-US" noProof="1" smtClean="0"/>
              <a:t>&gt; podem levantar uma exceção.</a:t>
            </a:r>
          </a:p>
          <a:p>
            <a:pPr>
              <a:buFont typeface="Arial" panose="020B0604020202020204" pitchFamily="34" charset="0"/>
              <a:buChar char="•"/>
            </a:pPr>
            <a:r>
              <a:rPr lang="en-US" noProof="1"/>
              <a:t> </a:t>
            </a:r>
            <a:r>
              <a:rPr lang="pt-BR" noProof="1"/>
              <a:t>Se uma exceção é lançada pelo método assíncrono, a</a:t>
            </a:r>
            <a:r>
              <a:rPr lang="pt-BR" noProof="1" smtClean="0"/>
              <a:t> exceção </a:t>
            </a:r>
            <a:r>
              <a:rPr lang="pt-BR" noProof="1"/>
              <a:t>será </a:t>
            </a:r>
            <a:r>
              <a:rPr lang="pt-BR" noProof="1" smtClean="0"/>
              <a:t>capturada e </a:t>
            </a:r>
            <a:r>
              <a:rPr lang="pt-BR" noProof="1"/>
              <a:t>relançada quando get () é chamado no objeto </a:t>
            </a:r>
            <a:r>
              <a:rPr lang="en-US" i="1" noProof="1" smtClean="0"/>
              <a:t>Future</a:t>
            </a:r>
            <a:r>
              <a:rPr lang="pt-BR" noProof="1"/>
              <a:t>. A exceção original será </a:t>
            </a:r>
            <a:r>
              <a:rPr lang="pt-BR" noProof="1" smtClean="0"/>
              <a:t>encapsulada em </a:t>
            </a:r>
            <a:r>
              <a:rPr lang="pt-BR" noProof="1"/>
              <a:t>uma </a:t>
            </a:r>
            <a:r>
              <a:rPr lang="pt-BR" i="1" noProof="1" smtClean="0"/>
              <a:t>ExecutionException</a:t>
            </a:r>
            <a:r>
              <a:rPr lang="pt-BR" noProof="1" smtClean="0"/>
              <a:t>.</a:t>
            </a:r>
          </a:p>
          <a:p>
            <a:pPr>
              <a:buFont typeface="Arial" panose="020B0604020202020204" pitchFamily="34" charset="0"/>
              <a:buChar char="•"/>
            </a:pPr>
            <a:r>
              <a:rPr lang="pt-BR" noProof="1"/>
              <a:t> </a:t>
            </a:r>
            <a:r>
              <a:rPr lang="pt-BR" noProof="1" smtClean="0"/>
              <a:t>Se um exceção </a:t>
            </a:r>
            <a:r>
              <a:rPr lang="pt-BR" i="1" noProof="1" smtClean="0"/>
              <a:t>runtime</a:t>
            </a:r>
            <a:r>
              <a:rPr lang="pt-BR" noProof="1" smtClean="0"/>
              <a:t> for lançada por um método assíncrono com retorno </a:t>
            </a:r>
            <a:r>
              <a:rPr lang="pt-BR" i="1" noProof="1" smtClean="0"/>
              <a:t>void</a:t>
            </a:r>
            <a:r>
              <a:rPr lang="pt-BR" noProof="1" smtClean="0"/>
              <a:t>, ela será perdida, e o chamador original não será notificado.</a:t>
            </a:r>
            <a:endParaRPr lang="en-US" noProof="1"/>
          </a:p>
          <a:p>
            <a:endParaRPr lang="pt-BR" dirty="0"/>
          </a:p>
        </p:txBody>
      </p:sp>
    </p:spTree>
    <p:extLst>
      <p:ext uri="{BB962C8B-B14F-4D97-AF65-F5344CB8AC3E}">
        <p14:creationId xmlns:p14="http://schemas.microsoft.com/office/powerpoint/2010/main" val="1024432530"/>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Transações não são propagadas para métodos assíncronos – uma nova transação será iniciada para um métodos assíncrono. Por outro lado, a segurança será propagada.</a:t>
            </a:r>
          </a:p>
          <a:p>
            <a:pPr>
              <a:buFont typeface="Arial" panose="020B0604020202020204" pitchFamily="34" charset="0"/>
              <a:buChar char="•"/>
            </a:pPr>
            <a:r>
              <a:rPr lang="pt-BR" dirty="0"/>
              <a:t> </a:t>
            </a:r>
            <a:r>
              <a:rPr lang="pt-BR" dirty="0" smtClean="0"/>
              <a:t>Quando um método assíncrono é invocado, a chamada retorna para o cliente antes do método ser invocado para o </a:t>
            </a:r>
            <a:r>
              <a:rPr lang="pt-BR" i="1" dirty="0" smtClean="0"/>
              <a:t>bean</a:t>
            </a:r>
            <a:r>
              <a:rPr lang="pt-BR" dirty="0" smtClean="0"/>
              <a:t>.</a:t>
            </a:r>
          </a:p>
          <a:p>
            <a:pPr>
              <a:buFont typeface="Arial" panose="020B0604020202020204" pitchFamily="34" charset="0"/>
              <a:buChar char="•"/>
            </a:pPr>
            <a:r>
              <a:rPr lang="pt-BR" dirty="0"/>
              <a:t> </a:t>
            </a:r>
            <a:r>
              <a:rPr lang="pt-BR" dirty="0" smtClean="0"/>
              <a:t>Se você precisa do resultado do processamento assíncrono, ou pode ter que potencialmente que cancelar a operação, um objeto </a:t>
            </a:r>
            <a:r>
              <a:rPr lang="pt-BR" i="1" dirty="0" smtClean="0"/>
              <a:t>Future</a:t>
            </a:r>
            <a:r>
              <a:rPr lang="pt-BR" dirty="0" smtClean="0"/>
              <a:t> pode ser retornado.</a:t>
            </a:r>
            <a:endParaRPr lang="pt-BR" dirty="0"/>
          </a:p>
        </p:txBody>
      </p:sp>
    </p:spTree>
    <p:extLst>
      <p:ext uri="{BB962C8B-B14F-4D97-AF65-F5344CB8AC3E}">
        <p14:creationId xmlns:p14="http://schemas.microsoft.com/office/powerpoint/2010/main" val="375772491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smtClean="0"/>
              <a:t>Assíncronos – Exemplo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56864" y="283335"/>
            <a:ext cx="7148487" cy="618185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nesse caso, o cliente (o </a:t>
            </a:r>
            <a:r>
              <a:rPr lang="pt-BR" sz="2000" i="1" dirty="0" smtClean="0"/>
              <a:t>bean</a:t>
            </a:r>
            <a:r>
              <a:rPr lang="pt-BR" sz="2000" dirty="0" smtClean="0"/>
              <a:t> de sessão </a:t>
            </a:r>
            <a:r>
              <a:rPr lang="pt-BR" sz="2000" i="1" dirty="0" smtClean="0"/>
              <a:t>CadastroBean</a:t>
            </a:r>
            <a:r>
              <a:rPr lang="pt-BR" sz="2000" dirty="0" smtClean="0"/>
              <a:t>) não tem como saber se o envio do e-mail ocorreu com sucesso ou falha.</a:t>
            </a:r>
          </a:p>
          <a:p>
            <a:r>
              <a:rPr lang="pt-BR" sz="2000" dirty="0" smtClean="0"/>
              <a:t>Este tipo de abordagem só é interessante para operações opcionais.</a:t>
            </a:r>
            <a:endParaRPr lang="pt-BR" sz="2000" dirty="0"/>
          </a:p>
        </p:txBody>
      </p:sp>
    </p:spTree>
    <p:extLst>
      <p:ext uri="{BB962C8B-B14F-4D97-AF65-F5344CB8AC3E}">
        <p14:creationId xmlns:p14="http://schemas.microsoft.com/office/powerpoint/2010/main" val="7885010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0" y="875762"/>
            <a:ext cx="7541055" cy="476303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a:t>
            </a:r>
            <a:r>
              <a:rPr lang="pt-BR" sz="2000" i="1" dirty="0" smtClean="0"/>
              <a:t>enviarMensagem</a:t>
            </a:r>
            <a:r>
              <a:rPr lang="pt-BR" sz="2000" dirty="0" smtClean="0"/>
              <a:t> é um método assíncrono com retorno </a:t>
            </a:r>
            <a:r>
              <a:rPr lang="pt-BR" sz="2000" i="1" dirty="0" smtClean="0"/>
              <a:t>void</a:t>
            </a:r>
            <a:r>
              <a:rPr lang="pt-BR" sz="2000" dirty="0" smtClean="0"/>
              <a:t>. Em outras palavras, ele não pode levantar um exceção checada (no caso </a:t>
            </a:r>
            <a:r>
              <a:rPr lang="pt-BR" sz="2000" i="1" dirty="0" smtClean="0"/>
              <a:t>MessagingException</a:t>
            </a:r>
            <a:r>
              <a:rPr lang="pt-BR" sz="2000" dirty="0" smtClean="0"/>
              <a:t>).</a:t>
            </a:r>
          </a:p>
        </p:txBody>
      </p:sp>
    </p:spTree>
    <p:extLst>
      <p:ext uri="{BB962C8B-B14F-4D97-AF65-F5344CB8AC3E}">
        <p14:creationId xmlns:p14="http://schemas.microsoft.com/office/powerpoint/2010/main" val="3683525127"/>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120739" y="1275009"/>
            <a:ext cx="7408269" cy="4031088"/>
          </a:xfrm>
          <a:prstGeom prst="rect">
            <a:avLst/>
          </a:prstGeom>
        </p:spPr>
      </p:pic>
      <p:sp>
        <p:nvSpPr>
          <p:cNvPr id="4" name="Espaço Reservado para Texto 3"/>
          <p:cNvSpPr>
            <a:spLocks noGrp="1"/>
          </p:cNvSpPr>
          <p:nvPr>
            <p:ph type="body" sz="half" idx="2"/>
          </p:nvPr>
        </p:nvSpPr>
        <p:spPr/>
        <p:txBody>
          <a:bodyPr>
            <a:normAutofit/>
          </a:bodyPr>
          <a:lstStyle/>
          <a:p>
            <a:r>
              <a:rPr lang="pt-BR" sz="2000" dirty="0" smtClean="0"/>
              <a:t>Configuração do </a:t>
            </a:r>
            <a:r>
              <a:rPr lang="pt-BR" sz="2000" dirty="0" err="1" smtClean="0"/>
              <a:t>servicoEmailSession</a:t>
            </a:r>
            <a:r>
              <a:rPr lang="pt-BR" sz="2000" dirty="0" smtClean="0"/>
              <a:t>.</a:t>
            </a:r>
            <a:endParaRPr lang="pt-BR" sz="2000" dirty="0"/>
          </a:p>
        </p:txBody>
      </p:sp>
    </p:spTree>
    <p:extLst>
      <p:ext uri="{BB962C8B-B14F-4D97-AF65-F5344CB8AC3E}">
        <p14:creationId xmlns:p14="http://schemas.microsoft.com/office/powerpoint/2010/main" val="409091403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24834" y="0"/>
            <a:ext cx="8236570" cy="6857999"/>
          </a:xfrm>
          <a:prstGeom prst="rect">
            <a:avLst/>
          </a:prstGeom>
        </p:spPr>
      </p:pic>
      <p:sp>
        <p:nvSpPr>
          <p:cNvPr id="4" name="Espaço Reservado para Texto 3"/>
          <p:cNvSpPr>
            <a:spLocks noGrp="1"/>
          </p:cNvSpPr>
          <p:nvPr>
            <p:ph type="body" sz="half" idx="2"/>
          </p:nvPr>
        </p:nvSpPr>
        <p:spPr/>
        <p:txBody>
          <a:bodyPr>
            <a:normAutofit/>
          </a:bodyPr>
          <a:lstStyle/>
          <a:p>
            <a:r>
              <a:rPr lang="pt-BR" sz="2000" noProof="1" smtClean="0"/>
              <a:t>A versão final do </a:t>
            </a:r>
            <a:r>
              <a:rPr lang="pt-BR" sz="2000" i="1" noProof="1" smtClean="0"/>
              <a:t>bean</a:t>
            </a:r>
            <a:r>
              <a:rPr lang="pt-BR" sz="2000" noProof="1" smtClean="0"/>
              <a:t> </a:t>
            </a:r>
            <a:r>
              <a:rPr lang="pt-BR" sz="2000" i="1" noProof="1" smtClean="0"/>
              <a:t>ServicoEmail</a:t>
            </a:r>
            <a:r>
              <a:rPr lang="pt-BR" sz="2000" noProof="1" smtClean="0"/>
              <a:t> agora possui um método chamado </a:t>
            </a:r>
            <a:r>
              <a:rPr lang="pt-BR" sz="2000" i="1" noProof="1" smtClean="0"/>
              <a:t>enviarEmail</a:t>
            </a:r>
            <a:r>
              <a:rPr lang="pt-BR" sz="2000" noProof="1" smtClean="0"/>
              <a:t>, que retorna um </a:t>
            </a:r>
            <a:r>
              <a:rPr lang="pt-BR" sz="2000" i="1" noProof="1" smtClean="0"/>
              <a:t>Future&lt;Boolean</a:t>
            </a:r>
            <a:r>
              <a:rPr lang="pt-BR" sz="2000" noProof="1" smtClean="0"/>
              <a:t>&gt;.</a:t>
            </a:r>
            <a:endParaRPr lang="pt-BR" sz="2000" noProof="1"/>
          </a:p>
        </p:txBody>
      </p:sp>
    </p:spTree>
    <p:extLst>
      <p:ext uri="{BB962C8B-B14F-4D97-AF65-F5344CB8AC3E}">
        <p14:creationId xmlns:p14="http://schemas.microsoft.com/office/powerpoint/2010/main" val="2907226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a:t>
            </a:r>
            <a:r>
              <a:rPr lang="pt-BR" dirty="0"/>
              <a:t>Chave Primária </a:t>
            </a:r>
            <a:r>
              <a:rPr lang="pt-BR" dirty="0" smtClean="0"/>
              <a:t>– </a:t>
            </a:r>
            <a:r>
              <a:rPr lang="pt-BR" i="1" dirty="0" smtClean="0"/>
              <a:t>TableGenerator</a:t>
            </a:r>
            <a:endParaRPr lang="pt-BR" i="1" dirty="0"/>
          </a:p>
        </p:txBody>
      </p:sp>
      <p:sp>
        <p:nvSpPr>
          <p:cNvPr id="3" name="Espaço Reservado para Conteúdo 2"/>
          <p:cNvSpPr>
            <a:spLocks noGrp="1"/>
          </p:cNvSpPr>
          <p:nvPr>
            <p:ph idx="1"/>
          </p:nvPr>
        </p:nvSpPr>
        <p:spPr/>
        <p:txBody>
          <a:bodyPr/>
          <a:lstStyle/>
          <a:p>
            <a:pPr marL="0" indent="0">
              <a:buNone/>
            </a:pPr>
            <a:r>
              <a:rPr lang="pt-BR" dirty="0" smtClean="0"/>
              <a:t> </a:t>
            </a:r>
          </a:p>
          <a:p>
            <a:pPr>
              <a:buFont typeface="Arial" panose="020B0604020202020204" pitchFamily="34" charset="0"/>
              <a:buChar char="•"/>
            </a:pPr>
            <a:r>
              <a:rPr lang="pt-BR" dirty="0" smtClean="0"/>
              <a:t> A </a:t>
            </a:r>
            <a:r>
              <a:rPr lang="pt-BR" dirty="0"/>
              <a:t>estratégia </a:t>
            </a:r>
            <a:r>
              <a:rPr lang="pt-BR" i="1" dirty="0"/>
              <a:t>TableGenerator</a:t>
            </a:r>
            <a:r>
              <a:rPr lang="pt-BR" dirty="0"/>
              <a:t> </a:t>
            </a:r>
            <a:r>
              <a:rPr lang="pt-BR" dirty="0" smtClean="0"/>
              <a:t>usa uma tabela para armazenar os valores das chaves. </a:t>
            </a:r>
            <a:r>
              <a:rPr lang="pt-BR" dirty="0"/>
              <a:t>Essa tabela </a:t>
            </a:r>
            <a:r>
              <a:rPr lang="pt-BR" dirty="0" smtClean="0"/>
              <a:t>será composta de duas colunas, sendo </a:t>
            </a:r>
            <a:r>
              <a:rPr lang="pt-BR" dirty="0"/>
              <a:t>que </a:t>
            </a:r>
            <a:r>
              <a:rPr lang="pt-BR" dirty="0" smtClean="0"/>
              <a:t>a </a:t>
            </a:r>
            <a:r>
              <a:rPr lang="pt-BR" dirty="0"/>
              <a:t>primeira coluna </a:t>
            </a:r>
            <a:r>
              <a:rPr lang="pt-BR" dirty="0" smtClean="0"/>
              <a:t>armazena o nome único de uma sequência e a segunda armazena valor da sequência.</a:t>
            </a:r>
          </a:p>
          <a:p>
            <a:pPr>
              <a:buFont typeface="Arial" panose="020B0604020202020204" pitchFamily="34" charset="0"/>
              <a:buChar char="•"/>
            </a:pPr>
            <a:r>
              <a:rPr lang="pt-BR" dirty="0" smtClean="0"/>
              <a:t> Funciona com qualquer banco de dados relacional.</a:t>
            </a:r>
            <a:endParaRPr lang="pt-BR" dirty="0"/>
          </a:p>
        </p:txBody>
      </p:sp>
    </p:spTree>
    <p:extLst>
      <p:ext uri="{BB962C8B-B14F-4D97-AF65-F5344CB8AC3E}">
        <p14:creationId xmlns:p14="http://schemas.microsoft.com/office/powerpoint/2010/main" val="3491659087"/>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47705" y="1313644"/>
            <a:ext cx="7546148" cy="310380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cliente do método </a:t>
            </a:r>
            <a:r>
              <a:rPr lang="pt-BR" sz="2000" i="1" dirty="0" smtClean="0"/>
              <a:t>enviarEmail</a:t>
            </a:r>
            <a:r>
              <a:rPr lang="pt-BR" sz="2000" dirty="0" smtClean="0"/>
              <a:t> agora verifica se houve sucesso. Em caso negativo, tenta enviar e-mail mais um vez.</a:t>
            </a:r>
            <a:endParaRPr lang="pt-BR" sz="2000" dirty="0"/>
          </a:p>
        </p:txBody>
      </p:sp>
    </p:spTree>
    <p:extLst>
      <p:ext uri="{BB962C8B-B14F-4D97-AF65-F5344CB8AC3E}">
        <p14:creationId xmlns:p14="http://schemas.microsoft.com/office/powerpoint/2010/main" val="3638814640"/>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579950" y="100288"/>
            <a:ext cx="10772775" cy="1658198"/>
          </a:xfrm>
        </p:spPr>
        <p:txBody>
          <a:bodyPr/>
          <a:lstStyle/>
          <a:p>
            <a:r>
              <a:rPr lang="pt-BR" dirty="0"/>
              <a:t>Métodos de </a:t>
            </a:r>
            <a:r>
              <a:rPr lang="pt-BR" i="1" dirty="0"/>
              <a:t>java.util.concurrent.Future</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108951627"/>
              </p:ext>
            </p:extLst>
          </p:nvPr>
        </p:nvGraphicFramePr>
        <p:xfrm>
          <a:off x="321971" y="1624997"/>
          <a:ext cx="11487955" cy="4404360"/>
        </p:xfrm>
        <a:graphic>
          <a:graphicData uri="http://schemas.openxmlformats.org/drawingml/2006/table">
            <a:tbl>
              <a:tblPr firstRow="1" bandRow="1">
                <a:tableStyleId>{5C22544A-7EE6-4342-B048-85BDC9FD1C3A}</a:tableStyleId>
              </a:tblPr>
              <a:tblGrid>
                <a:gridCol w="5069754"/>
                <a:gridCol w="6418201"/>
              </a:tblGrid>
              <a:tr h="370840">
                <a:tc>
                  <a:txBody>
                    <a:bodyPr/>
                    <a:lstStyle/>
                    <a:p>
                      <a:r>
                        <a:rPr lang="pt-BR" dirty="0" smtClean="0"/>
                        <a:t>Nome</a:t>
                      </a:r>
                      <a:endParaRPr lang="pt-BR" dirty="0"/>
                    </a:p>
                  </a:txBody>
                  <a:tcPr/>
                </a:tc>
                <a:tc>
                  <a:txBody>
                    <a:bodyPr/>
                    <a:lstStyle/>
                    <a:p>
                      <a:r>
                        <a:rPr lang="pt-BR" dirty="0" smtClean="0"/>
                        <a:t>Descrição</a:t>
                      </a:r>
                      <a:endParaRPr lang="pt-BR" dirty="0"/>
                    </a:p>
                  </a:txBody>
                  <a:tcPr/>
                </a:tc>
              </a:tr>
              <a:tr h="370840">
                <a:tc>
                  <a:txBody>
                    <a:bodyPr/>
                    <a:lstStyle/>
                    <a:p>
                      <a:r>
                        <a:rPr lang="en-US" noProof="1" smtClean="0"/>
                        <a:t>boolean cancel(boolean mayInterruptIfRunning)</a:t>
                      </a:r>
                      <a:endParaRPr lang="en-US" noProof="1"/>
                    </a:p>
                  </a:txBody>
                  <a:tcPr/>
                </a:tc>
                <a:tc>
                  <a:txBody>
                    <a:bodyPr/>
                    <a:lstStyle/>
                    <a:p>
                      <a:r>
                        <a:rPr lang="pt-BR" dirty="0" smtClean="0"/>
                        <a:t>Tenta cancelar</a:t>
                      </a:r>
                      <a:r>
                        <a:rPr lang="pt-BR" baseline="0" dirty="0" smtClean="0"/>
                        <a:t> a execução da tarefa. A tentativa falhará se a tarefa já tiver sido completada, já tiver sido cancelada, ou não pode ser cancelada por alguma outra razão. Se a tentativa for bem sucedida, e a tarefa ainda não tiver sido executada, a tarefa nunca será executada. Se a tarefa já começou a executar, o parâmetro </a:t>
                      </a:r>
                      <a:r>
                        <a:rPr lang="en-US" i="1" noProof="1" smtClean="0"/>
                        <a:t>mayInterruptIfRunning </a:t>
                      </a:r>
                      <a:r>
                        <a:rPr lang="en-US" i="0" noProof="1" smtClean="0"/>
                        <a:t>se</a:t>
                      </a:r>
                      <a:r>
                        <a:rPr lang="en-US" i="0" baseline="0" noProof="1" smtClean="0"/>
                        <a:t> a tarefa deve ser realizada uma tentative de cancelar a tarefa.</a:t>
                      </a:r>
                      <a:endParaRPr lang="pt-BR" i="1" dirty="0"/>
                    </a:p>
                  </a:txBody>
                  <a:tcPr/>
                </a:tc>
              </a:tr>
              <a:tr h="370840">
                <a:tc>
                  <a:txBody>
                    <a:bodyPr/>
                    <a:lstStyle/>
                    <a:p>
                      <a:r>
                        <a:rPr lang="en-US" noProof="1" smtClean="0"/>
                        <a:t>V get()</a:t>
                      </a:r>
                      <a:endParaRPr lang="en-US" noProof="1"/>
                    </a:p>
                  </a:txBody>
                  <a:tcPr/>
                </a:tc>
                <a:tc>
                  <a:txBody>
                    <a:bodyPr/>
                    <a:lstStyle/>
                    <a:p>
                      <a:r>
                        <a:rPr lang="pt-BR" dirty="0" smtClean="0"/>
                        <a:t>Espera se necessário até</a:t>
                      </a:r>
                      <a:r>
                        <a:rPr lang="pt-BR" baseline="0" dirty="0" smtClean="0"/>
                        <a:t> a tarefa ter sido completada, e então retorna o resultado.</a:t>
                      </a:r>
                      <a:endParaRPr lang="pt-BR" dirty="0"/>
                    </a:p>
                  </a:txBody>
                  <a:tcPr/>
                </a:tc>
              </a:tr>
              <a:tr h="370840">
                <a:tc>
                  <a:txBody>
                    <a:bodyPr/>
                    <a:lstStyle/>
                    <a:p>
                      <a:r>
                        <a:rPr lang="en-US" noProof="1" smtClean="0"/>
                        <a:t>V get(long timeout, TimeUnit unit)</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Espera se necessário até</a:t>
                      </a:r>
                      <a:r>
                        <a:rPr lang="pt-BR" baseline="0" dirty="0" smtClean="0"/>
                        <a:t> a tarefa ter sido completada por um determinado tempo, e então retorna o resultado.</a:t>
                      </a:r>
                      <a:endParaRPr lang="pt-BR" dirty="0" smtClean="0"/>
                    </a:p>
                  </a:txBody>
                  <a:tcPr/>
                </a:tc>
              </a:tr>
              <a:tr h="370840">
                <a:tc>
                  <a:txBody>
                    <a:bodyPr/>
                    <a:lstStyle/>
                    <a:p>
                      <a:r>
                        <a:rPr lang="en-US" noProof="1" smtClean="0"/>
                        <a:t>boolean isCancelled()</a:t>
                      </a:r>
                      <a:endParaRPr lang="en-US" noProof="1"/>
                    </a:p>
                  </a:txBody>
                  <a:tcPr/>
                </a:tc>
                <a:tc>
                  <a:txBody>
                    <a:bodyPr/>
                    <a:lstStyle/>
                    <a:p>
                      <a:r>
                        <a:rPr lang="pt-BR" dirty="0" smtClean="0"/>
                        <a:t>Retorna </a:t>
                      </a:r>
                      <a:r>
                        <a:rPr lang="pt-BR" i="1" dirty="0" smtClean="0"/>
                        <a:t>true</a:t>
                      </a:r>
                      <a:r>
                        <a:rPr lang="pt-BR" i="0" dirty="0" smtClean="0"/>
                        <a:t> se a tarefa foi cancelada.</a:t>
                      </a:r>
                      <a:endParaRPr lang="pt-BR" dirty="0"/>
                    </a:p>
                  </a:txBody>
                  <a:tcPr/>
                </a:tc>
              </a:tr>
              <a:tr h="370840">
                <a:tc>
                  <a:txBody>
                    <a:bodyPr/>
                    <a:lstStyle/>
                    <a:p>
                      <a:r>
                        <a:rPr lang="en-US" noProof="1" smtClean="0"/>
                        <a:t>boolean isDone()</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Retorna </a:t>
                      </a:r>
                      <a:r>
                        <a:rPr lang="pt-BR" i="1" dirty="0" smtClean="0"/>
                        <a:t>true</a:t>
                      </a:r>
                      <a:r>
                        <a:rPr lang="pt-BR" i="0" dirty="0" smtClean="0"/>
                        <a:t> se a tarefa foi completada.</a:t>
                      </a:r>
                      <a:endParaRPr lang="pt-BR" dirty="0" smtClean="0"/>
                    </a:p>
                  </a:txBody>
                  <a:tcPr/>
                </a:tc>
              </a:tr>
            </a:tbl>
          </a:graphicData>
        </a:graphic>
      </p:graphicFrame>
    </p:spTree>
    <p:extLst>
      <p:ext uri="{BB962C8B-B14F-4D97-AF65-F5344CB8AC3E}">
        <p14:creationId xmlns:p14="http://schemas.microsoft.com/office/powerpoint/2010/main" val="286224332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a:t>
            </a:r>
            <a:r>
              <a:rPr lang="en-US" dirty="0" smtClean="0"/>
              <a:t> Session </a:t>
            </a:r>
            <a:r>
              <a:rPr lang="en-US" dirty="0"/>
              <a:t>Beans </a:t>
            </a:r>
            <a:r>
              <a:rPr lang="pt-BR" dirty="0" smtClean="0"/>
              <a:t>Assíncronos 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i="1" dirty="0" smtClean="0"/>
              <a:t>Threads</a:t>
            </a:r>
            <a:r>
              <a:rPr lang="pt-BR" dirty="0" smtClean="0"/>
              <a:t> consomem grandes quantidades de recursos.</a:t>
            </a:r>
          </a:p>
          <a:p>
            <a:pPr>
              <a:buFont typeface="Arial" panose="020B0604020202020204" pitchFamily="34" charset="0"/>
              <a:buChar char="•"/>
            </a:pPr>
            <a:r>
              <a:rPr lang="pt-BR" dirty="0"/>
              <a:t> </a:t>
            </a:r>
            <a:r>
              <a:rPr lang="pt-BR" dirty="0" smtClean="0"/>
              <a:t>O limite pode ser dependente do sistema operacional ou o </a:t>
            </a:r>
            <a:r>
              <a:rPr lang="pt-BR" i="1" dirty="0" smtClean="0"/>
              <a:t>container</a:t>
            </a:r>
            <a:r>
              <a:rPr lang="pt-BR" dirty="0" smtClean="0"/>
              <a:t> pode limitar o nº de </a:t>
            </a:r>
            <a:r>
              <a:rPr lang="pt-BR" i="1" dirty="0" smtClean="0"/>
              <a:t>threads</a:t>
            </a:r>
            <a:r>
              <a:rPr lang="pt-BR" dirty="0" smtClean="0"/>
              <a:t> através de um </a:t>
            </a:r>
            <a:r>
              <a:rPr lang="pt-BR" i="1" dirty="0" smtClean="0"/>
              <a:t>pool</a:t>
            </a:r>
            <a:r>
              <a:rPr lang="pt-BR" dirty="0" smtClean="0"/>
              <a:t>. Em ambos os casos, atingir o limite superior terá consequências negativas.</a:t>
            </a:r>
          </a:p>
          <a:p>
            <a:pPr>
              <a:buFont typeface="Arial" panose="020B0604020202020204" pitchFamily="34" charset="0"/>
              <a:buChar char="•"/>
            </a:pPr>
            <a:r>
              <a:rPr lang="pt-BR" dirty="0"/>
              <a:t> </a:t>
            </a:r>
            <a:r>
              <a:rPr lang="pt-BR" dirty="0" smtClean="0"/>
              <a:t>Assim, beans assíncronos devem ser utilizados quando for verdadeiramente necessário.</a:t>
            </a:r>
          </a:p>
          <a:p>
            <a:pPr>
              <a:buFont typeface="Arial" panose="020B0604020202020204" pitchFamily="34" charset="0"/>
              <a:buChar char="•"/>
            </a:pPr>
            <a:r>
              <a:rPr lang="pt-BR" dirty="0"/>
              <a:t> </a:t>
            </a:r>
            <a:r>
              <a:rPr lang="pt-BR" dirty="0" smtClean="0"/>
              <a:t>Tenha especial atenção com </a:t>
            </a:r>
            <a:r>
              <a:rPr lang="pt-BR" i="1" dirty="0" smtClean="0"/>
              <a:t>thread leaks</a:t>
            </a:r>
            <a:r>
              <a:rPr lang="pt-BR" dirty="0" smtClean="0"/>
              <a:t>, se uma </a:t>
            </a:r>
            <a:r>
              <a:rPr lang="pt-BR" i="1" dirty="0" smtClean="0"/>
              <a:t>thread</a:t>
            </a:r>
            <a:r>
              <a:rPr lang="pt-BR" dirty="0" smtClean="0"/>
              <a:t> falha em terminar, ela pode demorar-se até a aplicação encerrar.</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531994988"/>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Uma </a:t>
            </a:r>
            <a:r>
              <a:rPr lang="pt-BR" dirty="0"/>
              <a:t>transação é um agrupamento de tarefas que devem ser </a:t>
            </a:r>
            <a:r>
              <a:rPr lang="pt-BR" dirty="0" smtClean="0"/>
              <a:t>processadas </a:t>
            </a:r>
            <a:r>
              <a:rPr lang="pt-BR" dirty="0"/>
              <a:t>atomicamente</a:t>
            </a:r>
            <a:r>
              <a:rPr lang="pt-BR" dirty="0" smtClean="0"/>
              <a:t>.</a:t>
            </a:r>
          </a:p>
          <a:p>
            <a:pPr>
              <a:buFont typeface="Arial" panose="020B0604020202020204" pitchFamily="34" charset="0"/>
              <a:buChar char="•"/>
            </a:pPr>
            <a:r>
              <a:rPr lang="pt-BR" dirty="0"/>
              <a:t> Se qualquer </a:t>
            </a:r>
            <a:r>
              <a:rPr lang="pt-BR" dirty="0" smtClean="0"/>
              <a:t>uma das tarefas </a:t>
            </a:r>
            <a:r>
              <a:rPr lang="pt-BR" dirty="0"/>
              <a:t>falhar, as alterações feitas por qualquer uma das tarefas bem-sucedidas </a:t>
            </a:r>
            <a:r>
              <a:rPr lang="pt-BR" dirty="0" smtClean="0"/>
              <a:t>precisam ser revertidas</a:t>
            </a:r>
            <a:r>
              <a:rPr lang="pt-BR" dirty="0"/>
              <a:t>. Uma </a:t>
            </a:r>
            <a:r>
              <a:rPr lang="pt-BR" dirty="0" smtClean="0"/>
              <a:t>falha resulta no retorno do </a:t>
            </a:r>
            <a:r>
              <a:rPr lang="pt-BR" dirty="0"/>
              <a:t>sistema </a:t>
            </a:r>
            <a:r>
              <a:rPr lang="pt-BR" dirty="0" smtClean="0"/>
              <a:t>ao </a:t>
            </a:r>
            <a:r>
              <a:rPr lang="pt-BR" dirty="0"/>
              <a:t>seu estado original não modificado.</a:t>
            </a:r>
          </a:p>
        </p:txBody>
      </p:sp>
    </p:spTree>
    <p:extLst>
      <p:ext uri="{BB962C8B-B14F-4D97-AF65-F5344CB8AC3E}">
        <p14:creationId xmlns:p14="http://schemas.microsoft.com/office/powerpoint/2010/main" val="36985079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1298130764"/>
              </p:ext>
            </p:extLst>
          </p:nvPr>
        </p:nvGraphicFramePr>
        <p:xfrm>
          <a:off x="676275" y="2011363"/>
          <a:ext cx="10753726" cy="32969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ACID</a:t>
                      </a:r>
                      <a:endParaRPr lang="pt-BR" dirty="0"/>
                    </a:p>
                  </a:txBody>
                  <a:tcPr/>
                </a:tc>
                <a:tc>
                  <a:txBody>
                    <a:bodyPr/>
                    <a:lstStyle/>
                    <a:p>
                      <a:r>
                        <a:rPr lang="pt-BR" dirty="0" smtClean="0"/>
                        <a:t>Descrição</a:t>
                      </a:r>
                      <a:endParaRPr lang="pt-BR" dirty="0"/>
                    </a:p>
                  </a:txBody>
                  <a:tcPr/>
                </a:tc>
              </a:tr>
              <a:tr h="370840">
                <a:tc>
                  <a:txBody>
                    <a:bodyPr/>
                    <a:lstStyle/>
                    <a:p>
                      <a:r>
                        <a:rPr lang="pt-BR" dirty="0" smtClean="0"/>
                        <a:t>Atomicidade</a:t>
                      </a:r>
                      <a:endParaRPr lang="pt-BR" dirty="0"/>
                    </a:p>
                  </a:txBody>
                  <a:tcPr/>
                </a:tc>
                <a:tc>
                  <a:txBody>
                    <a:bodyPr/>
                    <a:lstStyle/>
                    <a:p>
                      <a:r>
                        <a:rPr lang="pt-BR" dirty="0" smtClean="0"/>
                        <a:t>Uma transação deve ser uma unidade atômica de trabalho; ou todas as suas modificações de dados são executadas ou nenhuma delas é executada.</a:t>
                      </a:r>
                      <a:endParaRPr lang="pt-BR" dirty="0"/>
                    </a:p>
                  </a:txBody>
                  <a:tcPr/>
                </a:tc>
              </a:tr>
              <a:tr h="370840">
                <a:tc>
                  <a:txBody>
                    <a:bodyPr/>
                    <a:lstStyle/>
                    <a:p>
                      <a:r>
                        <a:rPr lang="pt-BR" dirty="0" smtClean="0"/>
                        <a:t>Consistência</a:t>
                      </a:r>
                      <a:endParaRPr lang="pt-BR" dirty="0"/>
                    </a:p>
                  </a:txBody>
                  <a:tcPr/>
                </a:tc>
                <a:tc>
                  <a:txBody>
                    <a:bodyPr/>
                    <a:lstStyle/>
                    <a:p>
                      <a:r>
                        <a:rPr lang="pt-BR" dirty="0" smtClean="0"/>
                        <a:t>Refere-se à validade do sistema – antes e após a execução de uma transação,</a:t>
                      </a:r>
                      <a:r>
                        <a:rPr lang="pt-BR" baseline="0" dirty="0" smtClean="0"/>
                        <a:t> o sistema deve estar consistente com as regras de negócio da aplicação</a:t>
                      </a:r>
                      <a:r>
                        <a:rPr lang="pt-BR" dirty="0" smtClean="0"/>
                        <a:t>.</a:t>
                      </a:r>
                      <a:r>
                        <a:rPr lang="pt-BR" baseline="0" dirty="0" smtClean="0"/>
                        <a:t> Restrições de banco de dados ajudam a garantir que um</a:t>
                      </a:r>
                    </a:p>
                    <a:p>
                      <a:r>
                        <a:rPr lang="pt-BR" baseline="0" dirty="0" smtClean="0"/>
                        <a:t>banco de dados está em conformidade com as regras, mas essas restrições não podem codificar todas as regras semânticas.</a:t>
                      </a:r>
                      <a:r>
                        <a:rPr lang="pt-BR" dirty="0" smtClean="0"/>
                        <a:t> </a:t>
                      </a:r>
                      <a:endParaRPr lang="pt-BR" dirty="0"/>
                    </a:p>
                  </a:txBody>
                  <a:tcPr/>
                </a:tc>
              </a:tr>
            </a:tbl>
          </a:graphicData>
        </a:graphic>
      </p:graphicFrame>
    </p:spTree>
    <p:extLst>
      <p:ext uri="{BB962C8B-B14F-4D97-AF65-F5344CB8AC3E}">
        <p14:creationId xmlns:p14="http://schemas.microsoft.com/office/powerpoint/2010/main" val="292897764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634953479"/>
              </p:ext>
            </p:extLst>
          </p:nvPr>
        </p:nvGraphicFramePr>
        <p:xfrm>
          <a:off x="676275" y="2011363"/>
          <a:ext cx="10753726" cy="24739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ACID</a:t>
                      </a:r>
                      <a:endParaRPr lang="pt-BR" dirty="0"/>
                    </a:p>
                  </a:txBody>
                  <a:tcPr/>
                </a:tc>
                <a:tc>
                  <a:txBody>
                    <a:bodyPr/>
                    <a:lstStyle/>
                    <a:p>
                      <a:r>
                        <a:rPr lang="pt-BR" dirty="0" smtClean="0"/>
                        <a:t>Descrição</a:t>
                      </a:r>
                      <a:endParaRPr lang="pt-BR" dirty="0"/>
                    </a:p>
                  </a:txBody>
                  <a:tcPr/>
                </a:tc>
              </a:tr>
              <a:tr h="370840">
                <a:tc>
                  <a:txBody>
                    <a:bodyPr/>
                    <a:lstStyle/>
                    <a:p>
                      <a:r>
                        <a:rPr lang="pt-BR" dirty="0" smtClean="0"/>
                        <a:t>Isolamento</a:t>
                      </a:r>
                      <a:endParaRPr lang="pt-BR" dirty="0"/>
                    </a:p>
                  </a:txBody>
                  <a:tcPr/>
                </a:tc>
                <a:tc>
                  <a:txBody>
                    <a:bodyPr/>
                    <a:lstStyle/>
                    <a:p>
                      <a:r>
                        <a:rPr lang="pt-BR" dirty="0" smtClean="0"/>
                        <a:t>O grau em que uma transação é isolada determina as suas características de desempenho. Os níveis de isolamento mais restritivos têm pior desempenho.</a:t>
                      </a:r>
                      <a:endParaRPr lang="pt-BR" dirty="0"/>
                    </a:p>
                  </a:txBody>
                  <a:tcPr/>
                </a:tc>
              </a:tr>
              <a:tr h="370840">
                <a:tc>
                  <a:txBody>
                    <a:bodyPr/>
                    <a:lstStyle/>
                    <a:p>
                      <a:r>
                        <a:rPr lang="pt-BR" dirty="0" smtClean="0"/>
                        <a:t>Durabilidade</a:t>
                      </a:r>
                      <a:endParaRPr lang="pt-BR" dirty="0"/>
                    </a:p>
                  </a:txBody>
                  <a:tcPr/>
                </a:tc>
                <a:tc>
                  <a:txBody>
                    <a:bodyPr/>
                    <a:lstStyle/>
                    <a:p>
                      <a:r>
                        <a:rPr lang="pt-BR" dirty="0" smtClean="0"/>
                        <a:t>Depois que uma transação tiver sido concluída, seus efeitos ficam permanentemente no sistema. As modificações persistem até mesmo no caso de uma queda do sistema.</a:t>
                      </a:r>
                      <a:endParaRPr lang="pt-BR" dirty="0"/>
                    </a:p>
                  </a:txBody>
                  <a:tcPr/>
                </a:tc>
              </a:tr>
            </a:tbl>
          </a:graphicData>
        </a:graphic>
      </p:graphicFrame>
    </p:spTree>
    <p:extLst>
      <p:ext uri="{BB962C8B-B14F-4D97-AF65-F5344CB8AC3E}">
        <p14:creationId xmlns:p14="http://schemas.microsoft.com/office/powerpoint/2010/main" val="32857224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499533"/>
            <a:ext cx="10772775" cy="736839"/>
          </a:xfrm>
        </p:spPr>
        <p:txBody>
          <a:bodyPr>
            <a:normAutofit fontScale="90000"/>
          </a:bodyPr>
          <a:lstStyle/>
          <a:p>
            <a:r>
              <a:rPr lang="pt-BR" dirty="0" smtClean="0"/>
              <a:t>Níveis de Isolamento</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1420286473"/>
              </p:ext>
            </p:extLst>
          </p:nvPr>
        </p:nvGraphicFramePr>
        <p:xfrm>
          <a:off x="676275" y="1378038"/>
          <a:ext cx="10753726" cy="4635308"/>
        </p:xfrm>
        <a:graphic>
          <a:graphicData uri="http://schemas.openxmlformats.org/drawingml/2006/table">
            <a:tbl>
              <a:tblPr firstRow="1" bandRow="1">
                <a:tableStyleId>{5C22544A-7EE6-4342-B048-85BDC9FD1C3A}</a:tableStyleId>
              </a:tblPr>
              <a:tblGrid>
                <a:gridCol w="5376863"/>
                <a:gridCol w="5376863"/>
              </a:tblGrid>
              <a:tr h="429068">
                <a:tc>
                  <a:txBody>
                    <a:bodyPr/>
                    <a:lstStyle/>
                    <a:p>
                      <a:r>
                        <a:rPr lang="pt-BR" dirty="0" smtClean="0"/>
                        <a:t>Nível</a:t>
                      </a:r>
                      <a:endParaRPr lang="pt-BR" dirty="0"/>
                    </a:p>
                  </a:txBody>
                  <a:tcPr/>
                </a:tc>
                <a:tc>
                  <a:txBody>
                    <a:bodyPr/>
                    <a:lstStyle/>
                    <a:p>
                      <a:r>
                        <a:rPr lang="pt-BR" dirty="0" smtClean="0"/>
                        <a:t>Descrição</a:t>
                      </a:r>
                      <a:endParaRPr lang="pt-BR" dirty="0"/>
                    </a:p>
                  </a:txBody>
                  <a:tcPr/>
                </a:tc>
              </a:tr>
              <a:tr h="614122">
                <a:tc>
                  <a:txBody>
                    <a:bodyPr/>
                    <a:lstStyle/>
                    <a:p>
                      <a:r>
                        <a:rPr lang="en-US" i="1" noProof="0" dirty="0" smtClean="0"/>
                        <a:t>Read uncommitted</a:t>
                      </a:r>
                      <a:endParaRPr lang="en-US" i="1" noProof="0" dirty="0"/>
                    </a:p>
                  </a:txBody>
                  <a:tcPr/>
                </a:tc>
                <a:tc>
                  <a:txBody>
                    <a:bodyPr/>
                    <a:lstStyle/>
                    <a:p>
                      <a:r>
                        <a:rPr lang="pt-BR" dirty="0" smtClean="0"/>
                        <a:t>Uma transação pode ver as alterações não confirmadas de outras transações.</a:t>
                      </a:r>
                      <a:endParaRPr lang="pt-BR" dirty="0"/>
                    </a:p>
                  </a:txBody>
                  <a:tcPr/>
                </a:tc>
              </a:tr>
              <a:tr h="1390718">
                <a:tc>
                  <a:txBody>
                    <a:bodyPr/>
                    <a:lstStyle/>
                    <a:p>
                      <a:r>
                        <a:rPr lang="en-US" i="1" noProof="0" dirty="0" smtClean="0"/>
                        <a:t>Read committed</a:t>
                      </a:r>
                      <a:endParaRPr lang="en-US" i="1" noProof="0" dirty="0"/>
                    </a:p>
                  </a:txBody>
                  <a:tcPr/>
                </a:tc>
                <a:tc>
                  <a:txBody>
                    <a:bodyPr/>
                    <a:lstStyle/>
                    <a:p>
                      <a:r>
                        <a:rPr lang="pt-BR" dirty="0" smtClean="0"/>
                        <a:t>Uma transação pode ver apenas as modificações confirmadas, não mudanças feitas por outras transações que ainda estão em andamento. É importante observar que, se uma transação reler dados, não há garantia de que esses dados não tenham sido</a:t>
                      </a:r>
                      <a:r>
                        <a:rPr lang="pt-BR" baseline="0" dirty="0" smtClean="0"/>
                        <a:t> alterados.</a:t>
                      </a:r>
                      <a:endParaRPr lang="pt-BR" dirty="0"/>
                    </a:p>
                  </a:txBody>
                  <a:tcPr/>
                </a:tc>
              </a:tr>
              <a:tr h="1164050">
                <a:tc>
                  <a:txBody>
                    <a:bodyPr/>
                    <a:lstStyle/>
                    <a:p>
                      <a:r>
                        <a:rPr lang="en-US" i="1" noProof="0" dirty="0" smtClean="0"/>
                        <a:t>Repeatable read</a:t>
                      </a:r>
                      <a:endParaRPr lang="en-US" i="1" noProof="0" dirty="0"/>
                    </a:p>
                  </a:txBody>
                  <a:tcPr/>
                </a:tc>
                <a:tc>
                  <a:txBody>
                    <a:bodyPr/>
                    <a:lstStyle/>
                    <a:p>
                      <a:r>
                        <a:rPr lang="pt-BR" dirty="0" smtClean="0"/>
                        <a:t>Dentro de uma transação, uma operação de leitura pode ser realizada várias vezes e sempre vai devolver o mesmo resultado. Essencialmente, a transação está trabalhando com a sua própria cópia dos dados.</a:t>
                      </a:r>
                      <a:endParaRPr lang="pt-BR" dirty="0"/>
                    </a:p>
                  </a:txBody>
                  <a:tcPr/>
                </a:tc>
              </a:tr>
              <a:tr h="429068">
                <a:tc>
                  <a:txBody>
                    <a:bodyPr/>
                    <a:lstStyle/>
                    <a:p>
                      <a:r>
                        <a:rPr lang="en-US" i="1" noProof="0" dirty="0" smtClean="0"/>
                        <a:t>Serializable</a:t>
                      </a:r>
                      <a:endParaRPr lang="en-US" i="1" noProof="0" dirty="0"/>
                    </a:p>
                  </a:txBody>
                  <a:tcPr/>
                </a:tc>
                <a:tc>
                  <a:txBody>
                    <a:bodyPr/>
                    <a:lstStyle/>
                    <a:p>
                      <a:r>
                        <a:rPr lang="pt-BR" dirty="0" smtClean="0"/>
                        <a:t>Apenas uma transação pode operar nos dados num determinado momento. Isso impacta negativamente no</a:t>
                      </a:r>
                      <a:r>
                        <a:rPr lang="pt-BR" baseline="0" dirty="0" smtClean="0"/>
                        <a:t> desempenho da aplicação.</a:t>
                      </a:r>
                      <a:endParaRPr lang="pt-BR" dirty="0"/>
                    </a:p>
                  </a:txBody>
                  <a:tcPr/>
                </a:tc>
              </a:tr>
            </a:tbl>
          </a:graphicData>
        </a:graphic>
      </p:graphicFrame>
    </p:spTree>
    <p:extLst>
      <p:ext uri="{BB962C8B-B14F-4D97-AF65-F5344CB8AC3E}">
        <p14:creationId xmlns:p14="http://schemas.microsoft.com/office/powerpoint/2010/main" val="13351545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 EJB</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Há duas formas possíveis para trabalhar com transações em EJB: a programática e a declarativa.</a:t>
            </a:r>
          </a:p>
          <a:p>
            <a:pPr>
              <a:buFont typeface="Arial" panose="020B0604020202020204" pitchFamily="34" charset="0"/>
              <a:buChar char="•"/>
            </a:pPr>
            <a:r>
              <a:rPr lang="pt-BR" dirty="0"/>
              <a:t> Transações </a:t>
            </a:r>
            <a:r>
              <a:rPr lang="pt-BR" dirty="0" smtClean="0"/>
              <a:t>programáticas</a:t>
            </a:r>
            <a:r>
              <a:rPr lang="en-US" dirty="0" smtClean="0"/>
              <a:t>: </a:t>
            </a:r>
            <a:r>
              <a:rPr lang="en-US" i="1" dirty="0" smtClean="0"/>
              <a:t>bean-managed transactions </a:t>
            </a:r>
            <a:r>
              <a:rPr lang="en-US" dirty="0" smtClean="0"/>
              <a:t>(BMTs)</a:t>
            </a:r>
          </a:p>
          <a:p>
            <a:pPr>
              <a:buFont typeface="Arial" panose="020B0604020202020204" pitchFamily="34" charset="0"/>
              <a:buChar char="•"/>
            </a:pPr>
            <a:r>
              <a:rPr lang="en-US" dirty="0"/>
              <a:t> </a:t>
            </a:r>
            <a:r>
              <a:rPr lang="pt-BR" dirty="0"/>
              <a:t>Transações declarativas: </a:t>
            </a:r>
            <a:r>
              <a:rPr lang="en-US" i="1" dirty="0" smtClean="0"/>
              <a:t>container-managed transactions </a:t>
            </a:r>
            <a:r>
              <a:rPr lang="en-US" dirty="0" smtClean="0"/>
              <a:t>(CMTs), </a:t>
            </a:r>
            <a:r>
              <a:rPr lang="pt-BR" dirty="0" smtClean="0"/>
              <a:t>que é o </a:t>
            </a:r>
            <a:r>
              <a:rPr lang="pt-BR" i="1" dirty="0" smtClean="0"/>
              <a:t>default</a:t>
            </a:r>
            <a:r>
              <a:rPr lang="pt-BR" dirty="0" smtClean="0"/>
              <a:t>.</a:t>
            </a:r>
          </a:p>
          <a:p>
            <a:pPr>
              <a:buFont typeface="Arial" panose="020B0604020202020204" pitchFamily="34" charset="0"/>
              <a:buChar char="•"/>
            </a:pPr>
            <a:r>
              <a:rPr lang="pt-BR" i="1" dirty="0"/>
              <a:t> </a:t>
            </a:r>
            <a:r>
              <a:rPr lang="en-US" i="1" dirty="0"/>
              <a:t>Stateful, stateless, </a:t>
            </a:r>
            <a:r>
              <a:rPr lang="en-US" i="1" dirty="0" smtClean="0"/>
              <a:t>singleton e message-driven beans</a:t>
            </a:r>
            <a:r>
              <a:rPr lang="en-US" dirty="0" smtClean="0"/>
              <a:t> </a:t>
            </a:r>
            <a:r>
              <a:rPr lang="pt-BR" dirty="0" smtClean="0"/>
              <a:t>suportam</a:t>
            </a:r>
            <a:r>
              <a:rPr lang="en-US" dirty="0" smtClean="0"/>
              <a:t> BMTs e CMTs.</a:t>
            </a:r>
          </a:p>
          <a:p>
            <a:pPr>
              <a:buFont typeface="Arial" panose="020B0604020202020204" pitchFamily="34" charset="0"/>
              <a:buChar char="•"/>
            </a:pPr>
            <a:r>
              <a:rPr lang="en-US" dirty="0"/>
              <a:t> </a:t>
            </a:r>
            <a:r>
              <a:rPr lang="pt-BR" dirty="0"/>
              <a:t>Por </a:t>
            </a:r>
            <a:r>
              <a:rPr lang="pt-BR" i="1" dirty="0" smtClean="0"/>
              <a:t>default</a:t>
            </a:r>
            <a:r>
              <a:rPr lang="pt-BR" dirty="0" smtClean="0"/>
              <a:t>, </a:t>
            </a:r>
            <a:r>
              <a:rPr lang="pt-BR" dirty="0"/>
              <a:t>EJBs </a:t>
            </a:r>
            <a:r>
              <a:rPr lang="pt-BR" dirty="0" smtClean="0"/>
              <a:t>utilizam CMTs e os </a:t>
            </a:r>
            <a:r>
              <a:rPr lang="pt-BR" i="1" dirty="0" smtClean="0"/>
              <a:t>beans</a:t>
            </a:r>
            <a:r>
              <a:rPr lang="pt-BR" dirty="0" smtClean="0"/>
              <a:t> ou participam </a:t>
            </a:r>
            <a:r>
              <a:rPr lang="pt-BR" dirty="0"/>
              <a:t>de uma transação existente, se </a:t>
            </a:r>
            <a:r>
              <a:rPr lang="pt-BR" dirty="0" smtClean="0"/>
              <a:t>uma já foi iniciada, </a:t>
            </a:r>
            <a:r>
              <a:rPr lang="pt-BR" dirty="0"/>
              <a:t>ou </a:t>
            </a:r>
            <a:r>
              <a:rPr lang="pt-BR" dirty="0" smtClean="0"/>
              <a:t>iniciam </a:t>
            </a:r>
            <a:r>
              <a:rPr lang="pt-BR" dirty="0"/>
              <a:t>uma nova transação</a:t>
            </a:r>
            <a:r>
              <a:rPr lang="pt-BR" dirty="0" smtClean="0"/>
              <a:t>. Esse é o comportamento padrão e não é preciso nenhuma configuração adicional para isso.</a:t>
            </a:r>
            <a:endParaRPr lang="pt-BR" dirty="0"/>
          </a:p>
        </p:txBody>
      </p:sp>
    </p:spTree>
    <p:extLst>
      <p:ext uri="{BB962C8B-B14F-4D97-AF65-F5344CB8AC3E}">
        <p14:creationId xmlns:p14="http://schemas.microsoft.com/office/powerpoint/2010/main" val="290099189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a:t>
            </a:r>
            <a:r>
              <a:rPr lang="pt-BR" dirty="0"/>
              <a:t>–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JTA </a:t>
            </a:r>
            <a:r>
              <a:rPr lang="pt-BR" dirty="0"/>
              <a:t>- </a:t>
            </a:r>
            <a:r>
              <a:rPr lang="pt-BR" i="1" dirty="0"/>
              <a:t>Java Transaction </a:t>
            </a:r>
            <a:r>
              <a:rPr lang="pt-BR" i="1" dirty="0" smtClean="0"/>
              <a:t>API</a:t>
            </a:r>
            <a:r>
              <a:rPr lang="pt-BR" dirty="0" smtClean="0"/>
              <a:t>. Se você estiver utilizando BMTs, você está usando JTA.</a:t>
            </a:r>
          </a:p>
          <a:p>
            <a:pPr>
              <a:buFont typeface="Arial" panose="020B0604020202020204" pitchFamily="34" charset="0"/>
              <a:buChar char="•"/>
            </a:pPr>
            <a:r>
              <a:rPr lang="pt-BR" dirty="0"/>
              <a:t> </a:t>
            </a:r>
            <a:r>
              <a:rPr lang="pt-BR" dirty="0" smtClean="0"/>
              <a:t>Níveis de isolamento não é especificado no padrão Java EE. Assim, dependem de cada </a:t>
            </a:r>
            <a:r>
              <a:rPr lang="pt-BR" i="1" dirty="0" smtClean="0"/>
              <a:t>container</a:t>
            </a:r>
            <a:r>
              <a:rPr lang="pt-BR" dirty="0" smtClean="0"/>
              <a:t>. Geralmente, níveis de isolamento são configurados na definição dos </a:t>
            </a:r>
            <a:r>
              <a:rPr lang="en-US" i="1" dirty="0" smtClean="0"/>
              <a:t>data sources</a:t>
            </a:r>
            <a:r>
              <a:rPr lang="pt-BR" dirty="0" smtClean="0"/>
              <a:t>.</a:t>
            </a:r>
          </a:p>
        </p:txBody>
      </p:sp>
    </p:spTree>
    <p:extLst>
      <p:ext uri="{BB962C8B-B14F-4D97-AF65-F5344CB8AC3E}">
        <p14:creationId xmlns:p14="http://schemas.microsoft.com/office/powerpoint/2010/main" val="21343233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 EJB</a:t>
            </a:r>
            <a:endParaRPr lang="pt-BR" dirty="0"/>
          </a:p>
        </p:txBody>
      </p:sp>
      <p:sp>
        <p:nvSpPr>
          <p:cNvPr id="13" name="Espaço Reservado para Conteúdo 12"/>
          <p:cNvSpPr>
            <a:spLocks noGrp="1"/>
          </p:cNvSpPr>
          <p:nvPr>
            <p:ph sz="half" idx="1"/>
          </p:nvPr>
        </p:nvSpPr>
        <p:spPr/>
        <p:txBody>
          <a:bodyPr/>
          <a:lstStyle/>
          <a:p>
            <a:pPr>
              <a:buFont typeface="Arial" panose="020B0604020202020204" pitchFamily="34" charset="0"/>
              <a:buChar char="•"/>
            </a:pPr>
            <a:r>
              <a:rPr lang="pt-BR" dirty="0" smtClean="0"/>
              <a:t> O </a:t>
            </a:r>
            <a:r>
              <a:rPr lang="pt-BR" dirty="0"/>
              <a:t>gerenciador de transações interage com um ou mais gestores de recursos que se comunicam, em última instância, com </a:t>
            </a:r>
            <a:r>
              <a:rPr lang="pt-BR" dirty="0" smtClean="0"/>
              <a:t>um </a:t>
            </a:r>
            <a:r>
              <a:rPr lang="pt-BR" dirty="0"/>
              <a:t>banco de </a:t>
            </a:r>
            <a:r>
              <a:rPr lang="pt-BR" dirty="0" smtClean="0"/>
              <a:t>dados.</a:t>
            </a:r>
          </a:p>
          <a:p>
            <a:pPr>
              <a:buFont typeface="Arial" panose="020B0604020202020204" pitchFamily="34" charset="0"/>
              <a:buChar char="•"/>
            </a:pPr>
            <a:r>
              <a:rPr lang="pt-BR" dirty="0"/>
              <a:t> </a:t>
            </a:r>
            <a:r>
              <a:rPr lang="pt-BR" dirty="0" smtClean="0"/>
              <a:t>No </a:t>
            </a:r>
            <a:r>
              <a:rPr lang="pt-BR" dirty="0"/>
              <a:t>caso de um banco de dados </a:t>
            </a:r>
            <a:r>
              <a:rPr lang="pt-BR" i="1" dirty="0"/>
              <a:t>Oracle</a:t>
            </a:r>
            <a:r>
              <a:rPr lang="pt-BR" dirty="0"/>
              <a:t>, o gerenciador de recursos é o </a:t>
            </a:r>
            <a:r>
              <a:rPr lang="pt-BR" i="1" dirty="0"/>
              <a:t>driver</a:t>
            </a:r>
            <a:r>
              <a:rPr lang="pt-BR" dirty="0"/>
              <a:t> JDBC fornecido pela Oracle.</a:t>
            </a:r>
          </a:p>
          <a:p>
            <a:endParaRPr lang="pt-BR" dirty="0"/>
          </a:p>
        </p:txBody>
      </p:sp>
      <p:pic>
        <p:nvPicPr>
          <p:cNvPr id="15" name="Espaço Reservado para Conteúdo 14"/>
          <p:cNvPicPr>
            <a:picLocks noGrp="1" noChangeAspect="1"/>
          </p:cNvPicPr>
          <p:nvPr>
            <p:ph sz="half" idx="2"/>
          </p:nvPr>
        </p:nvPicPr>
        <p:blipFill>
          <a:blip r:embed="rId2"/>
          <a:stretch>
            <a:fillRect/>
          </a:stretch>
        </p:blipFill>
        <p:spPr>
          <a:xfrm>
            <a:off x="5552712" y="2371622"/>
            <a:ext cx="6324114" cy="2354925"/>
          </a:xfrm>
          <a:prstGeom prst="rect">
            <a:avLst/>
          </a:prstGeom>
        </p:spPr>
      </p:pic>
    </p:spTree>
    <p:extLst>
      <p:ext uri="{BB962C8B-B14F-4D97-AF65-F5344CB8AC3E}">
        <p14:creationId xmlns:p14="http://schemas.microsoft.com/office/powerpoint/2010/main" val="2960891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902054" y="296618"/>
            <a:ext cx="3742630" cy="1682303"/>
          </a:xfrm>
        </p:spPr>
        <p:txBody>
          <a:bodyPr/>
          <a:lstStyle/>
          <a:p>
            <a:r>
              <a:rPr lang="pt-BR" sz="3200" dirty="0"/>
              <a:t>Geração de Chave Primária – </a:t>
            </a:r>
            <a:r>
              <a:rPr lang="pt-BR" sz="3200" i="1" dirty="0"/>
              <a:t>TableGenerator</a:t>
            </a:r>
            <a:endParaRPr lang="pt-BR" sz="3200" dirty="0"/>
          </a:p>
        </p:txBody>
      </p:sp>
      <p:sp>
        <p:nvSpPr>
          <p:cNvPr id="7" name="Espaço Reservado para Texto 6"/>
          <p:cNvSpPr>
            <a:spLocks noGrp="1"/>
          </p:cNvSpPr>
          <p:nvPr>
            <p:ph type="body" sz="half" idx="2"/>
          </p:nvPr>
        </p:nvSpPr>
        <p:spPr>
          <a:xfrm>
            <a:off x="7902054" y="2183642"/>
            <a:ext cx="3998794" cy="4449170"/>
          </a:xfrm>
        </p:spPr>
        <p:txBody>
          <a:bodyPr>
            <a:normAutofit/>
          </a:bodyPr>
          <a:lstStyle/>
          <a:p>
            <a:r>
              <a:rPr lang="pt-BR" dirty="0" smtClean="0"/>
              <a:t>TB_GERADOR_ID possui uma coluna NM_SEQUENCIA, que possui o nome da sequência e outra coluna, ID_SEQUENCIA, que possui o valor da sequência.</a:t>
            </a:r>
          </a:p>
          <a:p>
            <a:r>
              <a:rPr lang="pt-BR" dirty="0" smtClean="0"/>
              <a:t>TB_USUARIO_ID é o nome da sequência definido para a tabela TB_USUARIO.</a:t>
            </a:r>
          </a:p>
          <a:p>
            <a:r>
              <a:rPr lang="pt-BR" i="1" dirty="0" smtClean="0"/>
              <a:t>allocationSize</a:t>
            </a:r>
            <a:r>
              <a:rPr lang="pt-BR" dirty="0" smtClean="0"/>
              <a:t> determina que o provedor JPA irá armazenar 20 identificadores por vez em memória, para otimização.</a:t>
            </a:r>
            <a:endParaRPr lang="pt-BR"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57282" y="1951629"/>
            <a:ext cx="7512675" cy="2483893"/>
          </a:xfrm>
          <a:prstGeom prst="rect">
            <a:avLst/>
          </a:prstGeom>
        </p:spPr>
      </p:pic>
    </p:spTree>
    <p:extLst>
      <p:ext uri="{BB962C8B-B14F-4D97-AF65-F5344CB8AC3E}">
        <p14:creationId xmlns:p14="http://schemas.microsoft.com/office/powerpoint/2010/main" val="551666373"/>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Transações –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interação de um EJB com um gerenciador de transação é via JTA.</a:t>
            </a:r>
          </a:p>
          <a:p>
            <a:pPr>
              <a:buFont typeface="Arial" panose="020B0604020202020204" pitchFamily="34" charset="0"/>
              <a:buChar char="•"/>
            </a:pPr>
            <a:r>
              <a:rPr lang="pt-BR" dirty="0"/>
              <a:t> </a:t>
            </a:r>
            <a:r>
              <a:rPr lang="pt-BR" dirty="0" smtClean="0"/>
              <a:t>JTA suporta apenas comunicação síncrona entre a aplicação e o recurso.</a:t>
            </a:r>
          </a:p>
          <a:p>
            <a:pPr>
              <a:buFont typeface="Arial" panose="020B0604020202020204" pitchFamily="34" charset="0"/>
              <a:buChar char="•"/>
            </a:pPr>
            <a:r>
              <a:rPr lang="pt-BR" dirty="0"/>
              <a:t> </a:t>
            </a:r>
            <a:r>
              <a:rPr lang="pt-BR" dirty="0" smtClean="0"/>
              <a:t>Uma transação que utiliza um único recurso é chamada </a:t>
            </a:r>
            <a:r>
              <a:rPr lang="pt-BR" i="1" dirty="0" smtClean="0"/>
              <a:t>local </a:t>
            </a:r>
            <a:r>
              <a:rPr lang="en-US" i="1" dirty="0" smtClean="0"/>
              <a:t>transaction</a:t>
            </a:r>
            <a:r>
              <a:rPr lang="pt-BR" dirty="0" smtClean="0"/>
              <a:t>. Porém, aplicações </a:t>
            </a:r>
            <a:r>
              <a:rPr lang="pt-BR" i="1" dirty="0" smtClean="0"/>
              <a:t>enterprise</a:t>
            </a:r>
            <a:r>
              <a:rPr lang="pt-BR" dirty="0" smtClean="0"/>
              <a:t> podem utilizar mais de um recurso (múltiplos bancos de dados e sistemas legados).</a:t>
            </a:r>
            <a:endParaRPr lang="pt-BR" dirty="0"/>
          </a:p>
        </p:txBody>
      </p:sp>
    </p:spTree>
    <p:extLst>
      <p:ext uri="{BB962C8B-B14F-4D97-AF65-F5344CB8AC3E}">
        <p14:creationId xmlns:p14="http://schemas.microsoft.com/office/powerpoint/2010/main" val="224691231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 EJB</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571748" y="2807594"/>
            <a:ext cx="6943725" cy="3495675"/>
          </a:xfrm>
          <a:prstGeom prst="rect">
            <a:avLst/>
          </a:prstGeom>
        </p:spPr>
      </p:pic>
      <p:sp>
        <p:nvSpPr>
          <p:cNvPr id="8" name="Espaço Reservado para Conteúdo 7"/>
          <p:cNvSpPr>
            <a:spLocks noGrp="1"/>
          </p:cNvSpPr>
          <p:nvPr>
            <p:ph sz="half" idx="4294967295"/>
          </p:nvPr>
        </p:nvSpPr>
        <p:spPr>
          <a:xfrm>
            <a:off x="412125" y="1998663"/>
            <a:ext cx="11779876" cy="808931"/>
          </a:xfrm>
        </p:spPr>
        <p:txBody>
          <a:bodyPr/>
          <a:lstStyle/>
          <a:p>
            <a:pPr>
              <a:buFont typeface="Arial" panose="020B0604020202020204" pitchFamily="34" charset="0"/>
              <a:buChar char="•"/>
            </a:pPr>
            <a:r>
              <a:rPr lang="pt-BR" dirty="0" smtClean="0"/>
              <a:t> A coordenação entre dois ou mais recursos é realizada através do uso </a:t>
            </a:r>
            <a:r>
              <a:rPr lang="pt-BR" dirty="0"/>
              <a:t>do protocolo </a:t>
            </a:r>
            <a:r>
              <a:rPr lang="en-US" i="1" dirty="0" smtClean="0"/>
              <a:t>two-phase commit</a:t>
            </a:r>
            <a:r>
              <a:rPr lang="pt-BR" dirty="0" smtClean="0"/>
              <a:t>.</a:t>
            </a:r>
            <a:endParaRPr lang="pt-BR" dirty="0"/>
          </a:p>
        </p:txBody>
      </p:sp>
    </p:spTree>
    <p:extLst>
      <p:ext uri="{BB962C8B-B14F-4D97-AF65-F5344CB8AC3E}">
        <p14:creationId xmlns:p14="http://schemas.microsoft.com/office/powerpoint/2010/main" val="397693970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Two-phase Commit</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Possui duas fases.</a:t>
            </a:r>
          </a:p>
          <a:p>
            <a:pPr>
              <a:buFont typeface="Arial" panose="020B0604020202020204" pitchFamily="34" charset="0"/>
              <a:buChar char="•"/>
            </a:pPr>
            <a:r>
              <a:rPr lang="pt-BR" dirty="0"/>
              <a:t> Na primeira fase, </a:t>
            </a:r>
            <a:r>
              <a:rPr lang="pt-BR" dirty="0" smtClean="0"/>
              <a:t>o gerenciador </a:t>
            </a:r>
            <a:r>
              <a:rPr lang="pt-BR" dirty="0"/>
              <a:t>de transações </a:t>
            </a:r>
            <a:r>
              <a:rPr lang="pt-BR" dirty="0" smtClean="0"/>
              <a:t>“pergunta” aos gerenciadores de recursos </a:t>
            </a:r>
            <a:r>
              <a:rPr lang="pt-BR" dirty="0"/>
              <a:t>se eles estão prontos para </a:t>
            </a:r>
            <a:r>
              <a:rPr lang="pt-BR" dirty="0" smtClean="0"/>
              <a:t>o </a:t>
            </a:r>
            <a:r>
              <a:rPr lang="pt-BR" i="1" dirty="0" smtClean="0"/>
              <a:t>commit</a:t>
            </a:r>
            <a:r>
              <a:rPr lang="pt-BR" dirty="0" smtClean="0"/>
              <a:t>.</a:t>
            </a:r>
          </a:p>
          <a:p>
            <a:pPr>
              <a:buFont typeface="Arial" panose="020B0604020202020204" pitchFamily="34" charset="0"/>
              <a:buChar char="•"/>
            </a:pPr>
            <a:r>
              <a:rPr lang="pt-BR" dirty="0"/>
              <a:t> </a:t>
            </a:r>
            <a:r>
              <a:rPr lang="pt-BR" dirty="0" smtClean="0"/>
              <a:t>Na segunda</a:t>
            </a:r>
            <a:r>
              <a:rPr lang="pt-BR" dirty="0"/>
              <a:t>, </a:t>
            </a:r>
            <a:r>
              <a:rPr lang="pt-BR" dirty="0" smtClean="0"/>
              <a:t>se </a:t>
            </a:r>
            <a:r>
              <a:rPr lang="pt-BR" dirty="0"/>
              <a:t>todos os gestores de recursos </a:t>
            </a:r>
            <a:r>
              <a:rPr lang="pt-BR" dirty="0" smtClean="0"/>
              <a:t>responderem </a:t>
            </a:r>
            <a:r>
              <a:rPr lang="pt-BR" dirty="0"/>
              <a:t>afirmativamente, o gerenciador de transações, em seguida, emite uma mensagem </a:t>
            </a:r>
            <a:r>
              <a:rPr lang="pt-BR" dirty="0" smtClean="0"/>
              <a:t>para </a:t>
            </a:r>
            <a:r>
              <a:rPr lang="pt-BR" dirty="0"/>
              <a:t>cada gerenciador de </a:t>
            </a:r>
            <a:r>
              <a:rPr lang="pt-BR" dirty="0" smtClean="0"/>
              <a:t>recursos realizar o </a:t>
            </a:r>
            <a:r>
              <a:rPr lang="pt-BR" i="1" dirty="0" smtClean="0"/>
              <a:t>commit</a:t>
            </a:r>
            <a:r>
              <a:rPr lang="pt-BR" dirty="0" smtClean="0"/>
              <a:t>.</a:t>
            </a:r>
          </a:p>
          <a:p>
            <a:pPr>
              <a:buFont typeface="Arial" panose="020B0604020202020204" pitchFamily="34" charset="0"/>
              <a:buChar char="•"/>
            </a:pPr>
            <a:r>
              <a:rPr lang="pt-BR" dirty="0"/>
              <a:t> Se qualquer um dos gestores de recursos responde negativamente, a transação </a:t>
            </a:r>
            <a:r>
              <a:rPr lang="pt-BR" dirty="0" smtClean="0"/>
              <a:t>é revertida (o </a:t>
            </a:r>
            <a:r>
              <a:rPr lang="pt-BR" i="1" dirty="0" smtClean="0"/>
              <a:t>rollback</a:t>
            </a:r>
            <a:r>
              <a:rPr lang="pt-BR" dirty="0" smtClean="0"/>
              <a:t> é realizado).</a:t>
            </a:r>
            <a:endParaRPr lang="pt-BR" dirty="0"/>
          </a:p>
        </p:txBody>
      </p:sp>
    </p:spTree>
    <p:extLst>
      <p:ext uri="{BB962C8B-B14F-4D97-AF65-F5344CB8AC3E}">
        <p14:creationId xmlns:p14="http://schemas.microsoft.com/office/powerpoint/2010/main" val="401203001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Two-phase Commit</a:t>
            </a:r>
          </a:p>
        </p:txBody>
      </p:sp>
      <p:pic>
        <p:nvPicPr>
          <p:cNvPr id="4" name="Espaço Reservado para Conteúdo 3"/>
          <p:cNvPicPr>
            <a:picLocks noGrp="1" noChangeAspect="1"/>
          </p:cNvPicPr>
          <p:nvPr>
            <p:ph idx="1"/>
          </p:nvPr>
        </p:nvPicPr>
        <p:blipFill>
          <a:blip r:embed="rId2"/>
          <a:stretch>
            <a:fillRect/>
          </a:stretch>
        </p:blipFill>
        <p:spPr>
          <a:xfrm>
            <a:off x="1924318" y="2157731"/>
            <a:ext cx="8498083" cy="4133906"/>
          </a:xfrm>
          <a:prstGeom prst="rect">
            <a:avLst/>
          </a:prstGeom>
        </p:spPr>
      </p:pic>
    </p:spTree>
    <p:extLst>
      <p:ext uri="{BB962C8B-B14F-4D97-AF65-F5344CB8AC3E}">
        <p14:creationId xmlns:p14="http://schemas.microsoft.com/office/powerpoint/2010/main" val="268169183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O </a:t>
            </a:r>
            <a:r>
              <a:rPr lang="pt-BR" i="1" dirty="0" smtClean="0"/>
              <a:t>container</a:t>
            </a:r>
            <a:r>
              <a:rPr lang="pt-BR" dirty="0" smtClean="0"/>
              <a:t> </a:t>
            </a:r>
            <a:r>
              <a:rPr lang="pt-BR" dirty="0"/>
              <a:t>inicia uma </a:t>
            </a:r>
            <a:r>
              <a:rPr lang="pt-BR" dirty="0" smtClean="0"/>
              <a:t>transação JTA antes </a:t>
            </a:r>
            <a:r>
              <a:rPr lang="pt-BR" dirty="0"/>
              <a:t>de um método ser invocado, invoca o método, e, dependendo do que </a:t>
            </a:r>
            <a:r>
              <a:rPr lang="pt-BR" dirty="0" smtClean="0"/>
              <a:t>aconteceu durante </a:t>
            </a:r>
            <a:r>
              <a:rPr lang="pt-BR" dirty="0"/>
              <a:t>a invocação </a:t>
            </a:r>
            <a:r>
              <a:rPr lang="pt-BR" dirty="0" smtClean="0"/>
              <a:t>do </a:t>
            </a:r>
            <a:r>
              <a:rPr lang="pt-BR" dirty="0"/>
              <a:t>método, confirma ou reverte a transação gerenciada</a:t>
            </a:r>
            <a:r>
              <a:rPr lang="pt-BR" dirty="0" smtClean="0"/>
              <a:t>.</a:t>
            </a:r>
          </a:p>
          <a:p>
            <a:pPr>
              <a:buFont typeface="Arial" panose="020B0604020202020204" pitchFamily="34" charset="0"/>
              <a:buChar char="•"/>
            </a:pPr>
            <a:r>
              <a:rPr lang="pt-BR" dirty="0"/>
              <a:t> </a:t>
            </a:r>
            <a:r>
              <a:rPr lang="pt-BR" dirty="0" smtClean="0"/>
              <a:t>Tudo que você tem que fazer é dizer ao </a:t>
            </a:r>
            <a:r>
              <a:rPr lang="pt-BR" i="1" dirty="0" smtClean="0"/>
              <a:t>container </a:t>
            </a:r>
            <a:r>
              <a:rPr lang="pt-BR" dirty="0" smtClean="0"/>
              <a:t>como gerenciar a transação utilizando anotações (ou, alternativamente, utilizar </a:t>
            </a:r>
            <a:r>
              <a:rPr lang="en-US" i="1" dirty="0" smtClean="0"/>
              <a:t>deployment descriptors</a:t>
            </a:r>
            <a:r>
              <a:rPr lang="pt-BR" dirty="0" smtClean="0"/>
              <a:t>).</a:t>
            </a:r>
          </a:p>
          <a:p>
            <a:pPr>
              <a:buFont typeface="Arial" panose="020B0604020202020204" pitchFamily="34" charset="0"/>
              <a:buChar char="•"/>
            </a:pPr>
            <a:r>
              <a:rPr lang="pt-BR" dirty="0"/>
              <a:t> </a:t>
            </a:r>
            <a:r>
              <a:rPr lang="pt-BR" dirty="0" smtClean="0"/>
              <a:t>O </a:t>
            </a:r>
            <a:r>
              <a:rPr lang="pt-BR" i="1" dirty="0" smtClean="0"/>
              <a:t>container</a:t>
            </a:r>
            <a:r>
              <a:rPr lang="pt-BR" dirty="0" smtClean="0"/>
              <a:t> assume por padrão que CMTs são utilizadas em todos os métodos de negócio.</a:t>
            </a:r>
          </a:p>
          <a:p>
            <a:pPr>
              <a:buFont typeface="Arial" panose="020B0604020202020204" pitchFamily="34" charset="0"/>
              <a:buChar char="•"/>
            </a:pPr>
            <a:r>
              <a:rPr lang="pt-BR" dirty="0" smtClean="0"/>
              <a:t> Como vamos ver em detalhes, as anotações @</a:t>
            </a:r>
            <a:r>
              <a:rPr lang="pt-BR" i="1" dirty="0" smtClean="0"/>
              <a:t>TransactionManagement</a:t>
            </a:r>
            <a:r>
              <a:rPr lang="pt-BR" dirty="0" smtClean="0"/>
              <a:t> e @</a:t>
            </a:r>
            <a:r>
              <a:rPr lang="pt-BR" i="1" dirty="0" smtClean="0"/>
              <a:t>TransactionAttribute</a:t>
            </a:r>
            <a:r>
              <a:rPr lang="pt-BR" dirty="0" smtClean="0"/>
              <a:t> são utilizadas para gerenciamento de transações CMT.</a:t>
            </a:r>
            <a:endParaRPr lang="pt-BR" dirty="0"/>
          </a:p>
        </p:txBody>
      </p:sp>
    </p:spTree>
    <p:extLst>
      <p:ext uri="{BB962C8B-B14F-4D97-AF65-F5344CB8AC3E}">
        <p14:creationId xmlns:p14="http://schemas.microsoft.com/office/powerpoint/2010/main" val="88962125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261404" y="542282"/>
            <a:ext cx="3383280" cy="681211"/>
          </a:xfrm>
        </p:spPr>
        <p:txBody>
          <a:bodyPr/>
          <a:lstStyle/>
          <a:p>
            <a:r>
              <a:rPr lang="pt-BR" dirty="0"/>
              <a:t>CMTs</a:t>
            </a:r>
          </a:p>
        </p:txBody>
      </p:sp>
      <p:pic>
        <p:nvPicPr>
          <p:cNvPr id="9" name="Espaço Reservado para Conteúdo 8"/>
          <p:cNvPicPr>
            <a:picLocks noGrp="1" noChangeAspect="1"/>
          </p:cNvPicPr>
          <p:nvPr>
            <p:ph idx="1"/>
          </p:nvPr>
        </p:nvPicPr>
        <p:blipFill>
          <a:blip r:embed="rId2"/>
          <a:stretch>
            <a:fillRect/>
          </a:stretch>
        </p:blipFill>
        <p:spPr>
          <a:xfrm>
            <a:off x="120702" y="1629199"/>
            <a:ext cx="7297529" cy="833323"/>
          </a:xfrm>
          <a:prstGeom prst="rect">
            <a:avLst/>
          </a:prstGeom>
        </p:spPr>
      </p:pic>
      <p:sp>
        <p:nvSpPr>
          <p:cNvPr id="10" name="Espaço Reservado para Texto 9"/>
          <p:cNvSpPr>
            <a:spLocks noGrp="1"/>
          </p:cNvSpPr>
          <p:nvPr>
            <p:ph type="body" sz="half" idx="2"/>
          </p:nvPr>
        </p:nvSpPr>
        <p:spPr>
          <a:xfrm>
            <a:off x="8275982" y="1378039"/>
            <a:ext cx="3398520" cy="5061398"/>
          </a:xfrm>
        </p:spPr>
        <p:txBody>
          <a:bodyPr>
            <a:normAutofit lnSpcReduction="10000"/>
          </a:bodyPr>
          <a:lstStyle/>
          <a:p>
            <a:pPr marL="285750" indent="-285750">
              <a:buFont typeface="Arial" panose="020B0604020202020204" pitchFamily="34" charset="0"/>
              <a:buChar char="•"/>
            </a:pPr>
            <a:r>
              <a:rPr lang="pt-BR" sz="2000" dirty="0" smtClean="0"/>
              <a:t>A anotação @TransactionManagement informa que as transações no </a:t>
            </a:r>
            <a:r>
              <a:rPr lang="pt-BR" sz="2000" i="1" dirty="0" smtClean="0"/>
              <a:t>bean</a:t>
            </a:r>
            <a:r>
              <a:rPr lang="pt-BR" sz="2000" dirty="0" smtClean="0"/>
              <a:t> serão gerenciadas pelo </a:t>
            </a:r>
            <a:r>
              <a:rPr lang="pt-BR" sz="2000" i="1" dirty="0" smtClean="0"/>
              <a:t>container</a:t>
            </a:r>
            <a:r>
              <a:rPr lang="pt-BR" sz="2000" dirty="0" smtClean="0"/>
              <a:t> (esse já é o padrão e não precisaria ser anotado).</a:t>
            </a:r>
          </a:p>
          <a:p>
            <a:pPr marL="285750" indent="-285750">
              <a:buFont typeface="Arial" panose="020B0604020202020204" pitchFamily="34" charset="0"/>
              <a:buChar char="•"/>
            </a:pPr>
            <a:r>
              <a:rPr lang="pt-BR" sz="2000" dirty="0" smtClean="0"/>
              <a:t>A anotação @TransactionAttribute com o valor REQUIRED informa que o método </a:t>
            </a:r>
            <a:r>
              <a:rPr lang="pt-BR" sz="2000" i="1" dirty="0" smtClean="0"/>
              <a:t>placeSnagItOrder</a:t>
            </a:r>
            <a:r>
              <a:rPr lang="pt-BR" sz="2000" dirty="0" smtClean="0"/>
              <a:t> deve ser invocado dentro de uma transação (esse já é o padrão e não precisaria ser anotado).</a:t>
            </a:r>
          </a:p>
          <a:p>
            <a:pPr marL="285750" indent="-285750">
              <a:buFont typeface="Arial" panose="020B0604020202020204" pitchFamily="34" charset="0"/>
              <a:buChar char="•"/>
            </a:pPr>
            <a:endParaRPr lang="pt-BR" sz="2000" dirty="0"/>
          </a:p>
        </p:txBody>
      </p:sp>
      <p:pic>
        <p:nvPicPr>
          <p:cNvPr id="11" name="Imagem 10"/>
          <p:cNvPicPr>
            <a:picLocks noChangeAspect="1"/>
          </p:cNvPicPr>
          <p:nvPr/>
        </p:nvPicPr>
        <p:blipFill>
          <a:blip r:embed="rId3"/>
          <a:stretch>
            <a:fillRect/>
          </a:stretch>
        </p:blipFill>
        <p:spPr>
          <a:xfrm>
            <a:off x="120702" y="2903731"/>
            <a:ext cx="7106276" cy="1423570"/>
          </a:xfrm>
          <a:prstGeom prst="rect">
            <a:avLst/>
          </a:prstGeom>
        </p:spPr>
      </p:pic>
    </p:spTree>
    <p:extLst>
      <p:ext uri="{BB962C8B-B14F-4D97-AF65-F5344CB8AC3E}">
        <p14:creationId xmlns:p14="http://schemas.microsoft.com/office/powerpoint/2010/main" val="4104821140"/>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t>
            </a:r>
            <a:r>
              <a:rPr lang="pt-BR" dirty="0" smtClean="0"/>
              <a:t>anotação @</a:t>
            </a:r>
            <a:r>
              <a:rPr lang="pt-BR" i="1" dirty="0"/>
              <a:t>TransactionAttribute</a:t>
            </a:r>
            <a:r>
              <a:rPr lang="pt-BR" dirty="0"/>
              <a:t> informa ao </a:t>
            </a:r>
            <a:r>
              <a:rPr lang="pt-BR" i="1" dirty="0"/>
              <a:t>container</a:t>
            </a:r>
            <a:r>
              <a:rPr lang="pt-BR" dirty="0"/>
              <a:t> como lidar com as </a:t>
            </a:r>
            <a:r>
              <a:rPr lang="pt-BR" dirty="0" smtClean="0"/>
              <a:t>transações, inclusive </a:t>
            </a:r>
            <a:r>
              <a:rPr lang="pt-BR" dirty="0"/>
              <a:t>quando começar uma nova transação, quando a aderir a uma transação </a:t>
            </a:r>
            <a:r>
              <a:rPr lang="pt-BR" dirty="0" smtClean="0"/>
              <a:t>existente, e </a:t>
            </a:r>
            <a:r>
              <a:rPr lang="pt-BR" dirty="0"/>
              <a:t>assim por </a:t>
            </a:r>
            <a:r>
              <a:rPr lang="pt-BR" dirty="0" smtClean="0"/>
              <a:t>diante.</a:t>
            </a:r>
          </a:p>
          <a:p>
            <a:pPr>
              <a:buFont typeface="Arial" panose="020B0604020202020204" pitchFamily="34" charset="0"/>
              <a:buChar char="•"/>
            </a:pPr>
            <a:r>
              <a:rPr lang="pt-BR" dirty="0"/>
              <a:t> </a:t>
            </a:r>
            <a:r>
              <a:rPr lang="pt-BR" dirty="0" smtClean="0"/>
              <a:t>Essa </a:t>
            </a:r>
            <a:r>
              <a:rPr lang="pt-BR" dirty="0"/>
              <a:t>anotação pode ser aplicada a qualquer método individual de um </a:t>
            </a:r>
            <a:r>
              <a:rPr lang="pt-BR" i="1" dirty="0"/>
              <a:t>bean</a:t>
            </a:r>
            <a:r>
              <a:rPr lang="pt-BR" dirty="0"/>
              <a:t> CMT ou para a totalidade do bean. Se a anotação é aplicada no nível do </a:t>
            </a:r>
            <a:r>
              <a:rPr lang="pt-BR" i="1" dirty="0"/>
              <a:t>bean</a:t>
            </a:r>
            <a:r>
              <a:rPr lang="pt-BR" dirty="0"/>
              <a:t> todos os métodos de negócios do </a:t>
            </a:r>
            <a:r>
              <a:rPr lang="pt-BR" i="1" dirty="0"/>
              <a:t>bean</a:t>
            </a:r>
            <a:r>
              <a:rPr lang="pt-BR" dirty="0"/>
              <a:t> irão herdar o valor do atributo de transação </a:t>
            </a:r>
            <a:r>
              <a:rPr lang="pt-BR" dirty="0" smtClean="0"/>
              <a:t>especificado </a:t>
            </a:r>
            <a:r>
              <a:rPr lang="pt-BR" dirty="0"/>
              <a:t>por ele.</a:t>
            </a:r>
          </a:p>
        </p:txBody>
      </p:sp>
    </p:spTree>
    <p:extLst>
      <p:ext uri="{BB962C8B-B14F-4D97-AF65-F5344CB8AC3E}">
        <p14:creationId xmlns:p14="http://schemas.microsoft.com/office/powerpoint/2010/main" val="1035557986"/>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562340347"/>
              </p:ext>
            </p:extLst>
          </p:nvPr>
        </p:nvGraphicFramePr>
        <p:xfrm>
          <a:off x="676275" y="2011361"/>
          <a:ext cx="10753725" cy="3243218"/>
        </p:xfrm>
        <a:graphic>
          <a:graphicData uri="http://schemas.openxmlformats.org/drawingml/2006/table">
            <a:tbl>
              <a:tblPr firstRow="1" bandRow="1">
                <a:tableStyleId>{5C22544A-7EE6-4342-B048-85BDC9FD1C3A}</a:tableStyleId>
              </a:tblPr>
              <a:tblGrid>
                <a:gridCol w="2144198"/>
                <a:gridCol w="3039414"/>
                <a:gridCol w="5570113"/>
              </a:tblGrid>
              <a:tr h="423533">
                <a:tc>
                  <a:txBody>
                    <a:bodyPr/>
                    <a:lstStyle/>
                    <a:p>
                      <a:r>
                        <a:rPr lang="pt-BR" dirty="0" smtClean="0"/>
                        <a:t>Atributo de transação</a:t>
                      </a:r>
                      <a:endParaRPr lang="pt-BR" dirty="0"/>
                    </a:p>
                  </a:txBody>
                  <a:tcPr/>
                </a:tc>
                <a:tc>
                  <a:txBody>
                    <a:bodyPr/>
                    <a:lstStyle/>
                    <a:p>
                      <a:r>
                        <a:rPr lang="pt-BR" dirty="0" smtClean="0"/>
                        <a:t>Existe transação do chamador?</a:t>
                      </a:r>
                      <a:endParaRPr lang="pt-BR" dirty="0"/>
                    </a:p>
                  </a:txBody>
                  <a:tcPr/>
                </a:tc>
                <a:tc>
                  <a:txBody>
                    <a:bodyPr/>
                    <a:lstStyle/>
                    <a:p>
                      <a:r>
                        <a:rPr lang="pt-BR" dirty="0" smtClean="0"/>
                        <a:t>Efeito</a:t>
                      </a:r>
                      <a:endParaRPr lang="pt-BR" dirty="0"/>
                    </a:p>
                  </a:txBody>
                  <a:tcPr/>
                </a:tc>
              </a:tr>
              <a:tr h="417731">
                <a:tc rowSpan="2">
                  <a:txBody>
                    <a:bodyPr/>
                    <a:lstStyle/>
                    <a:p>
                      <a:r>
                        <a:rPr lang="pt-BR" dirty="0" smtClean="0"/>
                        <a:t>REQUIRED</a:t>
                      </a:r>
                      <a:endParaRPr lang="pt-BR" dirty="0"/>
                    </a:p>
                  </a:txBody>
                  <a:tcPr/>
                </a:tc>
                <a:tc>
                  <a:txBody>
                    <a:bodyPr/>
                    <a:lstStyle/>
                    <a:p>
                      <a:r>
                        <a:rPr lang="pt-BR" dirty="0" smtClean="0"/>
                        <a:t>Não</a:t>
                      </a:r>
                      <a:endParaRPr lang="pt-BR" dirty="0"/>
                    </a:p>
                  </a:txBody>
                  <a:tcPr/>
                </a:tc>
                <a:tc>
                  <a:txBody>
                    <a:bodyPr/>
                    <a:lstStyle/>
                    <a:p>
                      <a:r>
                        <a:rPr lang="pt-BR" dirty="0" smtClean="0"/>
                        <a:t>O </a:t>
                      </a:r>
                      <a:r>
                        <a:rPr lang="pt-BR" i="1" dirty="0" smtClean="0"/>
                        <a:t>container</a:t>
                      </a:r>
                      <a:r>
                        <a:rPr lang="pt-BR" dirty="0" smtClean="0"/>
                        <a:t> cria uma nova transação.</a:t>
                      </a:r>
                      <a:endParaRPr lang="pt-BR" dirty="0"/>
                    </a:p>
                  </a:txBody>
                  <a:tcPr/>
                </a:tc>
              </a:tr>
              <a:tr h="417731">
                <a:tc vMerge="1">
                  <a:txBody>
                    <a:bodyPr/>
                    <a:lstStyle/>
                    <a:p>
                      <a:endParaRPr lang="pt-BR"/>
                    </a:p>
                  </a:txBody>
                  <a:tcPr/>
                </a:tc>
                <a:tc>
                  <a:txBody>
                    <a:bodyPr/>
                    <a:lstStyle/>
                    <a:p>
                      <a:r>
                        <a:rPr lang="pt-BR" dirty="0" smtClean="0"/>
                        <a:t>Sim</a:t>
                      </a:r>
                      <a:endParaRPr lang="pt-BR" dirty="0"/>
                    </a:p>
                  </a:txBody>
                  <a:tcPr/>
                </a:tc>
                <a:tc>
                  <a:txBody>
                    <a:bodyPr/>
                    <a:lstStyle/>
                    <a:p>
                      <a:r>
                        <a:rPr lang="pt-BR" dirty="0" smtClean="0"/>
                        <a:t>O Método se junta à transação do chamador.</a:t>
                      </a:r>
                      <a:endParaRPr lang="pt-BR" dirty="0"/>
                    </a:p>
                  </a:txBody>
                  <a:tcPr/>
                </a:tc>
              </a:tr>
              <a:tr h="417731">
                <a:tc rowSpan="2">
                  <a:txBody>
                    <a:bodyPr/>
                    <a:lstStyle/>
                    <a:p>
                      <a:r>
                        <a:rPr lang="pt-BR" dirty="0" smtClean="0"/>
                        <a:t>REQUIRES_NEW</a:t>
                      </a:r>
                      <a:endParaRPr lang="pt-BR" dirty="0"/>
                    </a:p>
                  </a:txBody>
                  <a:tcPr/>
                </a:tc>
                <a:tc>
                  <a:txBody>
                    <a:bodyPr/>
                    <a:lstStyle/>
                    <a:p>
                      <a:r>
                        <a:rPr lang="pt-BR" dirty="0" smtClean="0"/>
                        <a:t>Não</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a:t>
                      </a:r>
                      <a:r>
                        <a:rPr lang="pt-BR" i="1" dirty="0" smtClean="0"/>
                        <a:t>container</a:t>
                      </a:r>
                      <a:r>
                        <a:rPr lang="pt-BR" dirty="0" smtClean="0"/>
                        <a:t> cria uma nova transação.</a:t>
                      </a:r>
                    </a:p>
                  </a:txBody>
                  <a:tcPr/>
                </a:tc>
              </a:tr>
              <a:tr h="731030">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a:t>
                      </a:r>
                      <a:r>
                        <a:rPr lang="pt-BR" i="1" dirty="0" smtClean="0"/>
                        <a:t>container</a:t>
                      </a:r>
                      <a:r>
                        <a:rPr lang="pt-BR" dirty="0" smtClean="0"/>
                        <a:t> cria uma nova transação e a transação do chamador é suspensa.</a:t>
                      </a:r>
                      <a:endParaRPr lang="pt-BR" dirty="0"/>
                    </a:p>
                  </a:txBody>
                  <a:tcPr/>
                </a:tc>
              </a:tr>
              <a:tr h="417731">
                <a:tc rowSpan="2">
                  <a:txBody>
                    <a:bodyPr/>
                    <a:lstStyle/>
                    <a:p>
                      <a:r>
                        <a:rPr lang="pt-BR" dirty="0" smtClean="0"/>
                        <a:t>SUPPORTS</a:t>
                      </a:r>
                      <a:endParaRPr lang="pt-BR" dirty="0"/>
                    </a:p>
                  </a:txBody>
                  <a:tcPr/>
                </a:tc>
                <a:tc>
                  <a:txBody>
                    <a:bodyPr/>
                    <a:lstStyle/>
                    <a:p>
                      <a:r>
                        <a:rPr lang="pt-BR" dirty="0" smtClean="0"/>
                        <a:t>Não</a:t>
                      </a:r>
                      <a:endParaRPr lang="pt-BR" dirty="0"/>
                    </a:p>
                  </a:txBody>
                  <a:tcPr/>
                </a:tc>
                <a:tc>
                  <a:txBody>
                    <a:bodyPr/>
                    <a:lstStyle/>
                    <a:p>
                      <a:r>
                        <a:rPr lang="pt-BR" dirty="0" smtClean="0"/>
                        <a:t>Nenhuma transação é utilizada.</a:t>
                      </a:r>
                      <a:endParaRPr lang="pt-BR" dirty="0"/>
                    </a:p>
                  </a:txBody>
                  <a:tcPr/>
                </a:tc>
              </a:tr>
              <a:tr h="417731">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Método se junta à transação do chamador.</a:t>
                      </a:r>
                    </a:p>
                  </a:txBody>
                  <a:tcPr/>
                </a:tc>
              </a:tr>
            </a:tbl>
          </a:graphicData>
        </a:graphic>
      </p:graphicFrame>
    </p:spTree>
    <p:extLst>
      <p:ext uri="{BB962C8B-B14F-4D97-AF65-F5344CB8AC3E}">
        <p14:creationId xmlns:p14="http://schemas.microsoft.com/office/powerpoint/2010/main" val="1405979870"/>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2575301055"/>
              </p:ext>
            </p:extLst>
          </p:nvPr>
        </p:nvGraphicFramePr>
        <p:xfrm>
          <a:off x="676275" y="2011363"/>
          <a:ext cx="10753725" cy="3375216"/>
        </p:xfrm>
        <a:graphic>
          <a:graphicData uri="http://schemas.openxmlformats.org/drawingml/2006/table">
            <a:tbl>
              <a:tblPr firstRow="1" bandRow="1">
                <a:tableStyleId>{5C22544A-7EE6-4342-B048-85BDC9FD1C3A}</a:tableStyleId>
              </a:tblPr>
              <a:tblGrid>
                <a:gridCol w="2144198"/>
                <a:gridCol w="3039414"/>
                <a:gridCol w="5570113"/>
              </a:tblGrid>
              <a:tr h="409990">
                <a:tc>
                  <a:txBody>
                    <a:bodyPr/>
                    <a:lstStyle/>
                    <a:p>
                      <a:r>
                        <a:rPr lang="pt-BR" dirty="0" smtClean="0"/>
                        <a:t>Atributo de transação</a:t>
                      </a:r>
                      <a:endParaRPr lang="pt-BR" dirty="0"/>
                    </a:p>
                  </a:txBody>
                  <a:tcPr/>
                </a:tc>
                <a:tc>
                  <a:txBody>
                    <a:bodyPr/>
                    <a:lstStyle/>
                    <a:p>
                      <a:r>
                        <a:rPr lang="pt-BR" dirty="0" smtClean="0"/>
                        <a:t>Existe transação do chamador?</a:t>
                      </a:r>
                      <a:endParaRPr lang="pt-BR" dirty="0"/>
                    </a:p>
                  </a:txBody>
                  <a:tcPr/>
                </a:tc>
                <a:tc>
                  <a:txBody>
                    <a:bodyPr/>
                    <a:lstStyle/>
                    <a:p>
                      <a:r>
                        <a:rPr lang="pt-BR" dirty="0" smtClean="0"/>
                        <a:t>Efeito</a:t>
                      </a:r>
                      <a:endParaRPr lang="pt-BR" dirty="0"/>
                    </a:p>
                  </a:txBody>
                  <a:tcPr/>
                </a:tc>
              </a:tr>
              <a:tr h="598232">
                <a:tc rowSpan="2">
                  <a:txBody>
                    <a:bodyPr/>
                    <a:lstStyle/>
                    <a:p>
                      <a:r>
                        <a:rPr lang="pt-BR" sz="1800" b="0" i="0" u="none" strike="noStrike" kern="1200" baseline="0" dirty="0" smtClean="0">
                          <a:solidFill>
                            <a:schemeClr val="dk1"/>
                          </a:solidFill>
                          <a:latin typeface="+mn-lt"/>
                          <a:ea typeface="+mn-ea"/>
                          <a:cs typeface="+mn-cs"/>
                        </a:rPr>
                        <a:t>MANDATORY</a:t>
                      </a:r>
                      <a:endParaRPr lang="pt-BR" dirty="0"/>
                    </a:p>
                  </a:txBody>
                  <a:tcPr/>
                </a:tc>
                <a:tc>
                  <a:txBody>
                    <a:bodyPr/>
                    <a:lstStyle/>
                    <a:p>
                      <a:r>
                        <a:rPr lang="pt-BR" dirty="0" smtClean="0"/>
                        <a:t>Não</a:t>
                      </a:r>
                      <a:endParaRPr lang="pt-BR" dirty="0"/>
                    </a:p>
                  </a:txBody>
                  <a:tcPr/>
                </a:tc>
                <a:tc>
                  <a:txBody>
                    <a:bodyPr/>
                    <a:lstStyle/>
                    <a:p>
                      <a:r>
                        <a:rPr lang="pt-BR" dirty="0" smtClean="0"/>
                        <a:t>A exceção </a:t>
                      </a:r>
                      <a:r>
                        <a:rPr lang="pt-BR" i="1" dirty="0" smtClean="0"/>
                        <a:t>javax.ejb.EJBTransactionRequiredException</a:t>
                      </a:r>
                      <a:r>
                        <a:rPr lang="pt-BR" dirty="0" smtClean="0"/>
                        <a:t> é lançada.</a:t>
                      </a:r>
                      <a:endParaRPr lang="pt-BR" dirty="0"/>
                    </a:p>
                  </a:txBody>
                  <a:tcPr/>
                </a:tc>
              </a:tr>
              <a:tr h="404373">
                <a:tc vMerge="1">
                  <a:txBody>
                    <a:bodyPr/>
                    <a:lstStyle/>
                    <a:p>
                      <a:endParaRPr lang="pt-BR"/>
                    </a:p>
                  </a:txBody>
                  <a:tcPr/>
                </a:tc>
                <a:tc>
                  <a:txBody>
                    <a:bodyPr/>
                    <a:lstStyle/>
                    <a:p>
                      <a:r>
                        <a:rPr lang="pt-BR" dirty="0" smtClean="0"/>
                        <a:t>Sim</a:t>
                      </a:r>
                      <a:endParaRPr lang="pt-BR" dirty="0"/>
                    </a:p>
                  </a:txBody>
                  <a:tcPr/>
                </a:tc>
                <a:tc>
                  <a:txBody>
                    <a:bodyPr/>
                    <a:lstStyle/>
                    <a:p>
                      <a:r>
                        <a:rPr lang="pt-BR" dirty="0" smtClean="0"/>
                        <a:t>O Método se junta à transação do chamador.</a:t>
                      </a:r>
                      <a:endParaRPr lang="pt-BR" dirty="0"/>
                    </a:p>
                  </a:txBody>
                  <a:tcPr/>
                </a:tc>
              </a:tr>
              <a:tr h="404373">
                <a:tc rowSpan="2">
                  <a:txBody>
                    <a:bodyPr/>
                    <a:lstStyle/>
                    <a:p>
                      <a:r>
                        <a:rPr lang="pt-BR" sz="1800" b="0" i="0" u="none" strike="noStrike" kern="1200" baseline="0" dirty="0" smtClean="0">
                          <a:solidFill>
                            <a:schemeClr val="dk1"/>
                          </a:solidFill>
                          <a:latin typeface="+mn-lt"/>
                          <a:ea typeface="+mn-ea"/>
                          <a:cs typeface="+mn-cs"/>
                        </a:rPr>
                        <a:t>NOT_SUPPORTED</a:t>
                      </a:r>
                      <a:endParaRPr lang="pt-BR" dirty="0"/>
                    </a:p>
                  </a:txBody>
                  <a:tcPr/>
                </a:tc>
                <a:tc>
                  <a:txBody>
                    <a:bodyPr/>
                    <a:lstStyle/>
                    <a:p>
                      <a:r>
                        <a:rPr lang="pt-BR" dirty="0" smtClean="0"/>
                        <a:t>Não</a:t>
                      </a:r>
                      <a:endParaRPr lang="pt-BR" dirty="0"/>
                    </a:p>
                  </a:txBody>
                  <a:tcPr/>
                </a:tc>
                <a:tc>
                  <a:txBody>
                    <a:bodyPr/>
                    <a:lstStyle/>
                    <a:p>
                      <a:r>
                        <a:rPr lang="pt-BR" dirty="0" smtClean="0"/>
                        <a:t>Nenhuma transação é utilizada.</a:t>
                      </a:r>
                      <a:endParaRPr lang="pt-BR" dirty="0"/>
                    </a:p>
                  </a:txBody>
                  <a:tcPr/>
                </a:tc>
              </a:tr>
              <a:tr h="707654">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transação do chamador é suspensa e o método é invocado sem nenhuma transação.</a:t>
                      </a:r>
                      <a:endParaRPr lang="pt-BR" dirty="0"/>
                    </a:p>
                  </a:txBody>
                  <a:tcPr/>
                </a:tc>
              </a:tr>
              <a:tr h="404373">
                <a:tc rowSpan="2">
                  <a:txBody>
                    <a:bodyPr/>
                    <a:lstStyle/>
                    <a:p>
                      <a:r>
                        <a:rPr lang="pt-BR" sz="1800" b="0" i="0" u="none" strike="noStrike" kern="1200" baseline="0" dirty="0" smtClean="0">
                          <a:solidFill>
                            <a:schemeClr val="dk1"/>
                          </a:solidFill>
                          <a:latin typeface="+mn-lt"/>
                          <a:ea typeface="+mn-ea"/>
                          <a:cs typeface="+mn-cs"/>
                        </a:rPr>
                        <a:t>NEVER</a:t>
                      </a:r>
                      <a:endParaRPr lang="pt-BR" dirty="0"/>
                    </a:p>
                  </a:txBody>
                  <a:tcPr/>
                </a:tc>
                <a:tc>
                  <a:txBody>
                    <a:bodyPr/>
                    <a:lstStyle/>
                    <a:p>
                      <a:r>
                        <a:rPr lang="pt-BR" dirty="0" smtClean="0"/>
                        <a:t>Não</a:t>
                      </a:r>
                      <a:endParaRPr lang="pt-BR" dirty="0"/>
                    </a:p>
                  </a:txBody>
                  <a:tcPr/>
                </a:tc>
                <a:tc>
                  <a:txBody>
                    <a:bodyPr/>
                    <a:lstStyle/>
                    <a:p>
                      <a:r>
                        <a:rPr lang="pt-BR" dirty="0" smtClean="0"/>
                        <a:t>Nenhuma transação é utilizada.</a:t>
                      </a:r>
                      <a:endParaRPr lang="pt-BR" dirty="0"/>
                    </a:p>
                  </a:txBody>
                  <a:tcPr/>
                </a:tc>
              </a:tr>
              <a:tr h="404373">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exceção </a:t>
                      </a:r>
                      <a:r>
                        <a:rPr lang="pt-BR" sz="1800" b="0" i="1" u="none" strike="noStrike" kern="1200" baseline="0" dirty="0" smtClean="0">
                          <a:solidFill>
                            <a:schemeClr val="dk1"/>
                          </a:solidFill>
                          <a:latin typeface="+mn-lt"/>
                          <a:ea typeface="+mn-ea"/>
                          <a:cs typeface="+mn-cs"/>
                        </a:rPr>
                        <a:t>javax.ejb.EJBException</a:t>
                      </a:r>
                      <a:r>
                        <a:rPr lang="pt-BR" sz="1800" b="0" i="0" u="none" strike="noStrike" kern="1200" baseline="0" dirty="0" smtClean="0">
                          <a:solidFill>
                            <a:schemeClr val="dk1"/>
                          </a:solidFill>
                          <a:latin typeface="+mn-lt"/>
                          <a:ea typeface="+mn-ea"/>
                          <a:cs typeface="+mn-cs"/>
                        </a:rPr>
                        <a:t> é lançada.</a:t>
                      </a:r>
                      <a:endParaRPr lang="pt-BR" dirty="0" smtClean="0"/>
                    </a:p>
                  </a:txBody>
                  <a:tcPr/>
                </a:tc>
              </a:tr>
            </a:tbl>
          </a:graphicData>
        </a:graphic>
      </p:graphicFrame>
    </p:spTree>
    <p:extLst>
      <p:ext uri="{BB962C8B-B14F-4D97-AF65-F5344CB8AC3E}">
        <p14:creationId xmlns:p14="http://schemas.microsoft.com/office/powerpoint/2010/main" val="246432772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REQUIRED</a:t>
            </a:r>
          </a:p>
          <a:p>
            <a:pPr lvl="1">
              <a:buFont typeface="Arial" panose="020B0604020202020204" pitchFamily="34" charset="0"/>
              <a:buChar char="•"/>
            </a:pPr>
            <a:r>
              <a:rPr lang="pt-BR" dirty="0" smtClean="0"/>
              <a:t>É o valor default para @</a:t>
            </a:r>
            <a:r>
              <a:rPr lang="pt-BR" i="1" dirty="0" smtClean="0"/>
              <a:t>TransactionAttribute</a:t>
            </a:r>
            <a:r>
              <a:rPr lang="pt-BR" dirty="0" smtClean="0"/>
              <a:t>.</a:t>
            </a:r>
          </a:p>
          <a:p>
            <a:pPr lvl="1">
              <a:buFont typeface="Arial" panose="020B0604020202020204" pitchFamily="34" charset="0"/>
              <a:buChar char="•"/>
            </a:pPr>
            <a:r>
              <a:rPr lang="pt-BR" dirty="0" smtClean="0"/>
              <a:t>No caso de transações propagadas a partir do cliente, se o método anotado com REQUIRED indicar que a transação deve ser revertida (</a:t>
            </a:r>
            <a:r>
              <a:rPr lang="pt-BR" i="1" dirty="0" smtClean="0"/>
              <a:t>rollback</a:t>
            </a:r>
            <a:r>
              <a:rPr lang="pt-BR" dirty="0" smtClean="0"/>
              <a:t>), o </a:t>
            </a:r>
            <a:r>
              <a:rPr lang="pt-BR" i="1" dirty="0" smtClean="0"/>
              <a:t>container</a:t>
            </a:r>
            <a:r>
              <a:rPr lang="pt-BR" dirty="0" smtClean="0"/>
              <a:t>, além de fazer o </a:t>
            </a:r>
            <a:r>
              <a:rPr lang="pt-BR" i="1" dirty="0" smtClean="0"/>
              <a:t>rollback</a:t>
            </a:r>
            <a:r>
              <a:rPr lang="pt-BR" dirty="0" smtClean="0"/>
              <a:t>, irá lançar </a:t>
            </a:r>
            <a:r>
              <a:rPr lang="pt-BR" i="1" dirty="0" smtClean="0"/>
              <a:t>javax.transaction.RollbackException</a:t>
            </a:r>
            <a:r>
              <a:rPr lang="pt-BR" dirty="0" smtClean="0"/>
              <a:t> para o cliente.</a:t>
            </a:r>
          </a:p>
          <a:p>
            <a:pPr lvl="1">
              <a:buFont typeface="Arial" panose="020B0604020202020204" pitchFamily="34" charset="0"/>
              <a:buChar char="•"/>
            </a:pPr>
            <a:r>
              <a:rPr lang="pt-BR" dirty="0" smtClean="0"/>
              <a:t>Isso indica ao cliente que a transação iniciada foi abortada por outro método.</a:t>
            </a:r>
          </a:p>
          <a:p>
            <a:pPr lvl="1">
              <a:buFont typeface="Arial" panose="020B0604020202020204" pitchFamily="34" charset="0"/>
              <a:buChar char="•"/>
            </a:pPr>
            <a:r>
              <a:rPr lang="pt-BR" dirty="0" smtClean="0"/>
              <a:t>Em geral, utilize REQUIRED quando você estiver modificando dados em seu método EJB e não tem certeza de que o cliente vai iniciar ou não uma nova transação antes de invocar seu método.</a:t>
            </a:r>
          </a:p>
          <a:p>
            <a:pPr lvl="1">
              <a:buFont typeface="Arial" panose="020B0604020202020204" pitchFamily="34" charset="0"/>
              <a:buChar char="•"/>
            </a:pPr>
            <a:endParaRPr lang="pt-BR" dirty="0" smtClean="0"/>
          </a:p>
        </p:txBody>
      </p:sp>
    </p:spTree>
    <p:extLst>
      <p:ext uri="{BB962C8B-B14F-4D97-AF65-F5344CB8AC3E}">
        <p14:creationId xmlns:p14="http://schemas.microsoft.com/office/powerpoint/2010/main" val="1104517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pt-BR" i="1" dirty="0" smtClean="0"/>
              <a:t>TableGenerator</a:t>
            </a:r>
            <a:endParaRPr lang="pt-BR" dirty="0"/>
          </a:p>
        </p:txBody>
      </p:sp>
      <p:pic>
        <p:nvPicPr>
          <p:cNvPr id="8" name="Espaço Reservado para Conteúdo 6"/>
          <p:cNvPicPr>
            <a:picLocks noGrp="1" noChangeAspect="1"/>
          </p:cNvPicPr>
          <p:nvPr>
            <p:ph idx="1"/>
          </p:nvPr>
        </p:nvPicPr>
        <p:blipFill>
          <a:blip r:embed="rId3"/>
          <a:stretch>
            <a:fillRect/>
          </a:stretch>
        </p:blipFill>
        <p:spPr>
          <a:xfrm>
            <a:off x="2475029" y="1419371"/>
            <a:ext cx="2304954" cy="1296537"/>
          </a:xfrm>
          <a:prstGeom prst="rect">
            <a:avLst/>
          </a:prstGeom>
        </p:spPr>
      </p:pic>
      <p:sp>
        <p:nvSpPr>
          <p:cNvPr id="15" name="Espaço Reservado para Texto 14"/>
          <p:cNvSpPr>
            <a:spLocks noGrp="1"/>
          </p:cNvSpPr>
          <p:nvPr>
            <p:ph type="body" sz="half" idx="2"/>
          </p:nvPr>
        </p:nvSpPr>
        <p:spPr>
          <a:xfrm>
            <a:off x="8275982" y="2511813"/>
            <a:ext cx="3398520" cy="4093703"/>
          </a:xfrm>
        </p:spPr>
        <p:txBody>
          <a:bodyPr>
            <a:normAutofit/>
          </a:bodyPr>
          <a:lstStyle/>
          <a:p>
            <a:r>
              <a:rPr lang="pt-BR" dirty="0" smtClean="0"/>
              <a:t>Antes da aplicação rodar pela primeira vez, é necessário que ocorra um INSERT para inicializar os valores das sequências para zero.</a:t>
            </a:r>
          </a:p>
          <a:p>
            <a:r>
              <a:rPr lang="pt-BR" dirty="0" smtClean="0"/>
              <a:t>Como definimos </a:t>
            </a:r>
            <a:r>
              <a:rPr lang="pt-BR" i="1" dirty="0" smtClean="0"/>
              <a:t>allocationSize</a:t>
            </a:r>
            <a:r>
              <a:rPr lang="pt-BR" dirty="0" smtClean="0"/>
              <a:t> para 20, na 1</a:t>
            </a:r>
            <a:r>
              <a:rPr lang="pt-BR" sz="2000" dirty="0" smtClean="0"/>
              <a:t>ª vez em que o provedor JPA for recuperar identificadores para a tabela </a:t>
            </a:r>
            <a:r>
              <a:rPr lang="pt-BR" dirty="0" smtClean="0"/>
              <a:t>TB_USUARIO, serão alocados 20 </a:t>
            </a:r>
            <a:r>
              <a:rPr lang="pt-BR" i="1" dirty="0" smtClean="0"/>
              <a:t>id’s</a:t>
            </a:r>
            <a:r>
              <a:rPr lang="pt-BR" dirty="0" smtClean="0"/>
              <a:t> na memória (de 1 a 20).</a:t>
            </a:r>
          </a:p>
        </p:txBody>
      </p:sp>
      <p:pic>
        <p:nvPicPr>
          <p:cNvPr id="13" name="Imagem 12"/>
          <p:cNvPicPr>
            <a:picLocks noChangeAspect="1"/>
          </p:cNvPicPr>
          <p:nvPr/>
        </p:nvPicPr>
        <p:blipFill>
          <a:blip r:embed="rId4"/>
          <a:stretch>
            <a:fillRect/>
          </a:stretch>
        </p:blipFill>
        <p:spPr>
          <a:xfrm>
            <a:off x="102543" y="3275464"/>
            <a:ext cx="7458317" cy="259308"/>
          </a:xfrm>
          <a:prstGeom prst="rect">
            <a:avLst/>
          </a:prstGeom>
        </p:spPr>
      </p:pic>
      <p:pic>
        <p:nvPicPr>
          <p:cNvPr id="16" name="Imagem 15"/>
          <p:cNvPicPr>
            <a:picLocks noChangeAspect="1"/>
          </p:cNvPicPr>
          <p:nvPr/>
        </p:nvPicPr>
        <p:blipFill>
          <a:blip r:embed="rId5"/>
          <a:stretch>
            <a:fillRect/>
          </a:stretch>
        </p:blipFill>
        <p:spPr>
          <a:xfrm>
            <a:off x="2270311" y="4258059"/>
            <a:ext cx="2809933" cy="505011"/>
          </a:xfrm>
          <a:prstGeom prst="rect">
            <a:avLst/>
          </a:prstGeom>
        </p:spPr>
      </p:pic>
    </p:spTree>
    <p:extLst>
      <p:ext uri="{BB962C8B-B14F-4D97-AF65-F5344CB8AC3E}">
        <p14:creationId xmlns:p14="http://schemas.microsoft.com/office/powerpoint/2010/main" val="1111960469"/>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REQUIRES_NEW</a:t>
            </a:r>
          </a:p>
          <a:p>
            <a:pPr lvl="1">
              <a:buFont typeface="Arial" panose="020B0604020202020204" pitchFamily="34" charset="0"/>
              <a:buChar char="•"/>
            </a:pPr>
            <a:r>
              <a:rPr lang="pt-BR" dirty="0" smtClean="0"/>
              <a:t>Do ponto de vista do cliente: sua transação é pausada, o método anotado com REQUIRES_NEW é invocado, o método confirma ou reverte sua própria transação, a transação do cliente é retomada assim que o método retorna.</a:t>
            </a:r>
          </a:p>
          <a:p>
            <a:pPr lvl="1">
              <a:buFont typeface="Arial" panose="020B0604020202020204" pitchFamily="34" charset="0"/>
              <a:buChar char="•"/>
            </a:pPr>
            <a:r>
              <a:rPr lang="pt-BR" dirty="0" smtClean="0"/>
              <a:t>Deve ser utilizada em situações nas quais você necessita de uma transação mas não quer impactar o cliente (e vice-versa, o método não deve ser impactado pelo resultado da transação do cliente).</a:t>
            </a:r>
          </a:p>
          <a:p>
            <a:pPr lvl="1">
              <a:buFont typeface="Arial" panose="020B0604020202020204" pitchFamily="34" charset="0"/>
              <a:buChar char="•"/>
            </a:pPr>
            <a:r>
              <a:rPr lang="pt-BR" dirty="0" smtClean="0"/>
              <a:t>Um exemplo disso é um log: mesmo que a transação do cliente tenha falhado, você deseja gravar o log.</a:t>
            </a:r>
            <a:endParaRPr lang="pt-BR" dirty="0"/>
          </a:p>
        </p:txBody>
      </p:sp>
    </p:spTree>
    <p:extLst>
      <p:ext uri="{BB962C8B-B14F-4D97-AF65-F5344CB8AC3E}">
        <p14:creationId xmlns:p14="http://schemas.microsoft.com/office/powerpoint/2010/main" val="50800674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SUPPORTS</a:t>
            </a:r>
          </a:p>
          <a:p>
            <a:pPr lvl="1">
              <a:buFont typeface="Arial" panose="020B0604020202020204" pitchFamily="34" charset="0"/>
              <a:buChar char="•"/>
            </a:pPr>
            <a:r>
              <a:rPr lang="pt-BR" dirty="0" smtClean="0"/>
              <a:t>O método é ambivalente no que diz respeito a transações.</a:t>
            </a:r>
          </a:p>
          <a:p>
            <a:pPr lvl="1">
              <a:buFont typeface="Arial" panose="020B0604020202020204" pitchFamily="34" charset="0"/>
              <a:buChar char="•"/>
            </a:pPr>
            <a:r>
              <a:rPr lang="pt-BR" dirty="0" smtClean="0"/>
              <a:t>É tipicamente utilizado para métodos que realizam operações somente leitura, tais como recuperar dados de um banco de dados.</a:t>
            </a:r>
            <a:endParaRPr lang="pt-BR" dirty="0"/>
          </a:p>
        </p:txBody>
      </p:sp>
    </p:spTree>
    <p:extLst>
      <p:ext uri="{BB962C8B-B14F-4D97-AF65-F5344CB8AC3E}">
        <p14:creationId xmlns:p14="http://schemas.microsoft.com/office/powerpoint/2010/main" val="263020180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smtClean="0">
                <a:solidFill>
                  <a:schemeClr val="dk1"/>
                </a:solidFill>
              </a:rPr>
              <a:t>MANDATORY</a:t>
            </a:r>
          </a:p>
          <a:p>
            <a:pPr lvl="1">
              <a:buFont typeface="Arial" panose="020B0604020202020204" pitchFamily="34" charset="0"/>
              <a:buChar char="•"/>
            </a:pPr>
            <a:r>
              <a:rPr lang="pt-BR" dirty="0" smtClean="0">
                <a:solidFill>
                  <a:schemeClr val="dk1"/>
                </a:solidFill>
              </a:rPr>
              <a:t>Requer que exista uma transação do chamador já em progresso para se juntar a ela.</a:t>
            </a:r>
          </a:p>
          <a:p>
            <a:pPr>
              <a:buFont typeface="Arial" panose="020B0604020202020204" pitchFamily="34" charset="0"/>
              <a:buChar char="•"/>
            </a:pPr>
            <a:r>
              <a:rPr lang="pt-BR" dirty="0" smtClean="0">
                <a:solidFill>
                  <a:schemeClr val="dk1"/>
                </a:solidFill>
              </a:rPr>
              <a:t> NOT_SUPPORTED</a:t>
            </a:r>
          </a:p>
          <a:p>
            <a:pPr lvl="1">
              <a:buFont typeface="Arial" panose="020B0604020202020204" pitchFamily="34" charset="0"/>
              <a:buChar char="•"/>
            </a:pPr>
            <a:r>
              <a:rPr lang="pt-BR" dirty="0" smtClean="0">
                <a:solidFill>
                  <a:schemeClr val="dk1"/>
                </a:solidFill>
              </a:rPr>
              <a:t>O método não pode ser invocado em um contexto transacional. Se um chamador invoca o método dentro de um contexto transacional, a transação é suspensa.</a:t>
            </a:r>
          </a:p>
          <a:p>
            <a:pPr>
              <a:buFont typeface="Arial" panose="020B0604020202020204" pitchFamily="34" charset="0"/>
              <a:buChar char="•"/>
            </a:pPr>
            <a:r>
              <a:rPr lang="pt-BR" dirty="0" smtClean="0">
                <a:solidFill>
                  <a:schemeClr val="dk1"/>
                </a:solidFill>
              </a:rPr>
              <a:t> NEVER</a:t>
            </a:r>
          </a:p>
          <a:p>
            <a:pPr lvl="1">
              <a:buFont typeface="Arial" panose="020B0604020202020204" pitchFamily="34" charset="0"/>
              <a:buChar char="•"/>
            </a:pPr>
            <a:r>
              <a:rPr lang="pt-BR" dirty="0">
                <a:solidFill>
                  <a:schemeClr val="dk1"/>
                </a:solidFill>
              </a:rPr>
              <a:t>O método não pode </a:t>
            </a:r>
            <a:r>
              <a:rPr lang="pt-BR" dirty="0" smtClean="0">
                <a:solidFill>
                  <a:schemeClr val="dk1"/>
                </a:solidFill>
              </a:rPr>
              <a:t>nunca ser </a:t>
            </a:r>
            <a:r>
              <a:rPr lang="pt-BR" dirty="0">
                <a:solidFill>
                  <a:schemeClr val="dk1"/>
                </a:solidFill>
              </a:rPr>
              <a:t>invocado em um contexto transacional. Se um chamador invoca o método dentro de um contexto </a:t>
            </a:r>
            <a:r>
              <a:rPr lang="pt-BR" dirty="0" smtClean="0">
                <a:solidFill>
                  <a:schemeClr val="dk1"/>
                </a:solidFill>
              </a:rPr>
              <a:t>transacional, a exceção </a:t>
            </a:r>
            <a:r>
              <a:rPr lang="pt-BR" i="1" dirty="0" smtClean="0"/>
              <a:t>javax.ejb.EJBException</a:t>
            </a:r>
            <a:r>
              <a:rPr lang="pt-BR" dirty="0" smtClean="0"/>
              <a:t> é lançada.</a:t>
            </a:r>
            <a:endParaRPr lang="pt-BR" dirty="0" smtClean="0">
              <a:solidFill>
                <a:schemeClr val="dk1"/>
              </a:solidFill>
            </a:endParaRP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298459645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Atributos de Transação e MDBs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MDBs </a:t>
            </a:r>
            <a:r>
              <a:rPr lang="pt-BR" dirty="0"/>
              <a:t>suportam apenas </a:t>
            </a:r>
            <a:r>
              <a:rPr lang="pt-BR" dirty="0" smtClean="0"/>
              <a:t>REQUIRED e NOT_SUPPORTED.</a:t>
            </a:r>
          </a:p>
          <a:p>
            <a:pPr lvl="1">
              <a:buFont typeface="Arial" panose="020B0604020202020204" pitchFamily="34" charset="0"/>
              <a:buChar char="•"/>
            </a:pPr>
            <a:r>
              <a:rPr lang="pt-BR" dirty="0" smtClean="0"/>
              <a:t>O cliente não invoca os métodos de um </a:t>
            </a:r>
            <a:r>
              <a:rPr lang="pt-BR" dirty="0"/>
              <a:t>MDB diretamente, eles são chamados quando uma mensagem é enviada para o </a:t>
            </a:r>
            <a:r>
              <a:rPr lang="pt-BR" i="1" dirty="0"/>
              <a:t>bean</a:t>
            </a:r>
            <a:r>
              <a:rPr lang="pt-BR" dirty="0"/>
              <a:t> </a:t>
            </a:r>
            <a:r>
              <a:rPr lang="pt-BR" dirty="0" smtClean="0"/>
              <a:t>a partir da fila</a:t>
            </a:r>
            <a:r>
              <a:rPr lang="pt-BR" dirty="0"/>
              <a:t>. Não há nenhuma transação existente para suspender ou juntar-se quando uma mensagem </a:t>
            </a:r>
            <a:r>
              <a:rPr lang="pt-BR"/>
              <a:t>é </a:t>
            </a:r>
            <a:r>
              <a:rPr lang="pt-BR" smtClean="0"/>
              <a:t>entregue.</a:t>
            </a:r>
            <a:endParaRPr lang="pt-BR" dirty="0"/>
          </a:p>
        </p:txBody>
      </p:sp>
    </p:spTree>
    <p:extLst>
      <p:ext uri="{BB962C8B-B14F-4D97-AF65-F5344CB8AC3E}">
        <p14:creationId xmlns:p14="http://schemas.microsoft.com/office/powerpoint/2010/main" val="159930130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Marcando uma Transação </a:t>
            </a:r>
            <a:r>
              <a:rPr lang="pt-BR" dirty="0"/>
              <a:t>CMT para </a:t>
            </a:r>
            <a:r>
              <a:rPr lang="pt-BR" dirty="0" smtClean="0"/>
              <a:t>Rollback</a:t>
            </a:r>
            <a:endParaRPr lang="pt-BR" dirty="0"/>
          </a:p>
        </p:txBody>
      </p:sp>
      <p:sp>
        <p:nvSpPr>
          <p:cNvPr id="3" name="Espaço Reservado para Conteúdo 2"/>
          <p:cNvSpPr>
            <a:spLocks noGrp="1"/>
          </p:cNvSpPr>
          <p:nvPr>
            <p:ph idx="1"/>
          </p:nvPr>
        </p:nvSpPr>
        <p:spPr>
          <a:xfrm>
            <a:off x="676656" y="2011681"/>
            <a:ext cx="10753725" cy="1620162"/>
          </a:xfrm>
        </p:spPr>
        <p:txBody>
          <a:bodyPr/>
          <a:lstStyle/>
          <a:p>
            <a:pPr>
              <a:buFont typeface="Arial" panose="020B0604020202020204" pitchFamily="34" charset="0"/>
              <a:buChar char="•"/>
            </a:pPr>
            <a:r>
              <a:rPr lang="pt-BR" dirty="0"/>
              <a:t> Às vezes, no âmbito de uma operação é determinado que as mudanças precisam ser </a:t>
            </a:r>
            <a:r>
              <a:rPr lang="pt-BR" dirty="0" smtClean="0"/>
              <a:t>revertidas. O </a:t>
            </a:r>
            <a:r>
              <a:rPr lang="pt-BR" i="1" dirty="0" smtClean="0"/>
              <a:t>rollback</a:t>
            </a:r>
            <a:r>
              <a:rPr lang="pt-BR" dirty="0" smtClean="0"/>
              <a:t> pode </a:t>
            </a:r>
            <a:r>
              <a:rPr lang="pt-BR" dirty="0"/>
              <a:t>ser devido a um erro, um número de cartão de crédito inválido, ou o resultado de uma decisão de negócios</a:t>
            </a:r>
            <a:r>
              <a:rPr lang="pt-BR" dirty="0" smtClean="0"/>
              <a:t>.</a:t>
            </a:r>
          </a:p>
          <a:p>
            <a:pPr>
              <a:buFont typeface="Arial" panose="020B0604020202020204" pitchFamily="34" charset="0"/>
              <a:buChar char="•"/>
            </a:pPr>
            <a:r>
              <a:rPr lang="pt-BR" dirty="0"/>
              <a:t> CMT fornece a capacidade para o </a:t>
            </a:r>
            <a:r>
              <a:rPr lang="pt-BR" i="1" dirty="0"/>
              <a:t>bean</a:t>
            </a:r>
            <a:r>
              <a:rPr lang="pt-BR" dirty="0"/>
              <a:t> </a:t>
            </a:r>
            <a:r>
              <a:rPr lang="pt-BR" dirty="0" smtClean="0"/>
              <a:t>sinalizar </a:t>
            </a:r>
            <a:r>
              <a:rPr lang="pt-BR" dirty="0"/>
              <a:t>que a transação deve ser revertida.</a:t>
            </a:r>
          </a:p>
        </p:txBody>
      </p:sp>
      <p:pic>
        <p:nvPicPr>
          <p:cNvPr id="4" name="Imagem 3"/>
          <p:cNvPicPr>
            <a:picLocks noChangeAspect="1"/>
          </p:cNvPicPr>
          <p:nvPr/>
        </p:nvPicPr>
        <p:blipFill>
          <a:blip r:embed="rId2"/>
          <a:stretch>
            <a:fillRect/>
          </a:stretch>
        </p:blipFill>
        <p:spPr>
          <a:xfrm>
            <a:off x="1715973" y="3785788"/>
            <a:ext cx="8302436" cy="2400032"/>
          </a:xfrm>
          <a:prstGeom prst="rect">
            <a:avLst/>
          </a:prstGeom>
        </p:spPr>
      </p:pic>
    </p:spTree>
    <p:extLst>
      <p:ext uri="{BB962C8B-B14F-4D97-AF65-F5344CB8AC3E}">
        <p14:creationId xmlns:p14="http://schemas.microsoft.com/office/powerpoint/2010/main" val="2855587144"/>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Marcando uma Transação CMT para Rollback</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uma transação é marcada para </a:t>
            </a:r>
            <a:r>
              <a:rPr lang="pt-BR" i="1" dirty="0" smtClean="0"/>
              <a:t>rollback</a:t>
            </a:r>
            <a:r>
              <a:rPr lang="pt-BR" dirty="0" smtClean="0"/>
              <a:t>, ela não termina imediatamente. Em vez disso, ele continua como se nada tivesse ocorrido.</a:t>
            </a:r>
          </a:p>
          <a:p>
            <a:pPr>
              <a:buFont typeface="Arial" panose="020B0604020202020204" pitchFamily="34" charset="0"/>
              <a:buChar char="•"/>
            </a:pPr>
            <a:r>
              <a:rPr lang="pt-BR" dirty="0"/>
              <a:t> </a:t>
            </a:r>
            <a:r>
              <a:rPr lang="pt-BR" dirty="0" smtClean="0"/>
              <a:t>A classe </a:t>
            </a:r>
            <a:r>
              <a:rPr lang="pt-BR" i="1" dirty="0" smtClean="0"/>
              <a:t>EJBContext</a:t>
            </a:r>
            <a:r>
              <a:rPr lang="pt-BR" dirty="0" smtClean="0"/>
              <a:t> possui um método que permite saber se uma transação foi marcada para </a:t>
            </a:r>
            <a:r>
              <a:rPr lang="pt-BR" i="1" dirty="0" smtClean="0"/>
              <a:t>rollback: getRollbackOnly</a:t>
            </a:r>
            <a:r>
              <a:rPr lang="pt-BR" dirty="0" smtClean="0"/>
              <a:t>.</a:t>
            </a:r>
          </a:p>
          <a:p>
            <a:pPr>
              <a:buFont typeface="Arial" panose="020B0604020202020204" pitchFamily="34" charset="0"/>
              <a:buChar char="•"/>
            </a:pPr>
            <a:r>
              <a:rPr lang="pt-BR" dirty="0"/>
              <a:t> Os métodos </a:t>
            </a:r>
            <a:r>
              <a:rPr lang="pt-BR" i="1" dirty="0"/>
              <a:t>setRollbackOnly </a:t>
            </a:r>
            <a:r>
              <a:rPr lang="pt-BR" dirty="0"/>
              <a:t>e </a:t>
            </a:r>
            <a:r>
              <a:rPr lang="pt-BR" i="1" dirty="0"/>
              <a:t>getRollbackOnly </a:t>
            </a:r>
            <a:r>
              <a:rPr lang="pt-BR" dirty="0"/>
              <a:t>de </a:t>
            </a:r>
            <a:r>
              <a:rPr lang="pt-BR" i="1" dirty="0"/>
              <a:t>EJBContext</a:t>
            </a:r>
            <a:r>
              <a:rPr lang="pt-BR" dirty="0"/>
              <a:t> somente podem ser utilizados em métodos que possuem atributo de transação REQUIRED, REQUIRED_NEW, ou MANDATORY.</a:t>
            </a:r>
          </a:p>
          <a:p>
            <a:pPr lvl="1">
              <a:buFont typeface="Arial" panose="020B0604020202020204" pitchFamily="34" charset="0"/>
              <a:buChar char="•"/>
            </a:pPr>
            <a:r>
              <a:rPr lang="pt-BR" dirty="0" smtClean="0"/>
              <a:t>Caso </a:t>
            </a:r>
            <a:r>
              <a:rPr lang="pt-BR" dirty="0"/>
              <a:t>contrário, será lançada a exceção </a:t>
            </a:r>
            <a:r>
              <a:rPr lang="pt-BR" i="1" dirty="0"/>
              <a:t>java.lang.IllegalStateException</a:t>
            </a:r>
            <a:r>
              <a:rPr lang="pt-BR" dirty="0" smtClean="0"/>
              <a:t>.</a:t>
            </a:r>
            <a:endParaRPr lang="pt-BR" i="1" dirty="0"/>
          </a:p>
        </p:txBody>
      </p:sp>
    </p:spTree>
    <p:extLst>
      <p:ext uri="{BB962C8B-B14F-4D97-AF65-F5344CB8AC3E}">
        <p14:creationId xmlns:p14="http://schemas.microsoft.com/office/powerpoint/2010/main" val="325608306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Marcando uma Transação CMT para Rollback</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a:t> </a:t>
            </a:r>
            <a:r>
              <a:rPr lang="pt-BR" dirty="0" smtClean="0"/>
              <a:t>Capturar </a:t>
            </a:r>
            <a:r>
              <a:rPr lang="pt-BR" dirty="0"/>
              <a:t>exceções apenas para chamar </a:t>
            </a:r>
            <a:r>
              <a:rPr lang="pt-BR" i="1" dirty="0"/>
              <a:t>setRollbackOnly</a:t>
            </a:r>
            <a:r>
              <a:rPr lang="pt-BR" dirty="0"/>
              <a:t> parece um pouco </a:t>
            </a:r>
            <a:r>
              <a:rPr lang="pt-BR" dirty="0" smtClean="0"/>
              <a:t>complicado e </a:t>
            </a:r>
            <a:r>
              <a:rPr lang="pt-BR" dirty="0"/>
              <a:t>repetitivo, </a:t>
            </a:r>
            <a:r>
              <a:rPr lang="pt-BR" dirty="0" smtClean="0"/>
              <a:t>mas EJB3 tem uma forma bem mais simples e elegante de resolver essa questão: a anotação </a:t>
            </a:r>
            <a:r>
              <a:rPr lang="pt-BR" dirty="0"/>
              <a:t>@</a:t>
            </a:r>
            <a:r>
              <a:rPr lang="pt-BR" i="1" dirty="0" smtClean="0"/>
              <a:t>javax.ejb.ApplicationException</a:t>
            </a:r>
            <a:r>
              <a:rPr lang="pt-BR" dirty="0" smtClean="0"/>
              <a:t>.</a:t>
            </a:r>
          </a:p>
          <a:p>
            <a:pPr>
              <a:buFont typeface="Arial" panose="020B0604020202020204" pitchFamily="34" charset="0"/>
              <a:buChar char="•"/>
            </a:pPr>
            <a:r>
              <a:rPr lang="pt-BR" i="1" dirty="0"/>
              <a:t> </a:t>
            </a:r>
            <a:r>
              <a:rPr lang="pt-BR" dirty="0"/>
              <a:t>Uma exceção </a:t>
            </a:r>
            <a:r>
              <a:rPr lang="pt-BR" dirty="0" smtClean="0"/>
              <a:t>de aplicação é </a:t>
            </a:r>
            <a:r>
              <a:rPr lang="pt-BR" dirty="0"/>
              <a:t>uma exceção que um cliente de um EJB </a:t>
            </a:r>
            <a:r>
              <a:rPr lang="pt-BR" dirty="0" smtClean="0"/>
              <a:t>espera tratar. Por padrão, exceções de aplicação não causam o </a:t>
            </a:r>
            <a:r>
              <a:rPr lang="pt-BR" i="1" dirty="0" smtClean="0"/>
              <a:t>rollback. </a:t>
            </a:r>
            <a:r>
              <a:rPr lang="pt-BR" dirty="0" smtClean="0"/>
              <a:t>Por padrão, todas as exceções checadas são tratadas como exceções de aplicação</a:t>
            </a:r>
            <a:r>
              <a:rPr lang="pt-BR" dirty="0"/>
              <a:t>, exceto </a:t>
            </a:r>
            <a:r>
              <a:rPr lang="pt-BR" i="1" dirty="0" smtClean="0"/>
              <a:t>java.rmi.RemoteException</a:t>
            </a:r>
            <a:r>
              <a:rPr lang="pt-BR" dirty="0" smtClean="0"/>
              <a:t>.</a:t>
            </a:r>
            <a:endParaRPr lang="pt-BR" i="1" dirty="0" smtClean="0"/>
          </a:p>
          <a:p>
            <a:pPr>
              <a:buFont typeface="Arial" panose="020B0604020202020204" pitchFamily="34" charset="0"/>
              <a:buChar char="•"/>
            </a:pPr>
            <a:r>
              <a:rPr lang="pt-BR" i="1" dirty="0"/>
              <a:t> </a:t>
            </a:r>
            <a:r>
              <a:rPr lang="pt-BR" dirty="0" smtClean="0"/>
              <a:t>Por outro lado, EJB3 não assume que aplicações de sistema devem tratadas por clientes. Quando ocorrem, essas exceções não são passadas ao cliente</a:t>
            </a:r>
            <a:r>
              <a:rPr lang="pt-BR" dirty="0"/>
              <a:t>, mas encapsuladas em </a:t>
            </a:r>
            <a:r>
              <a:rPr lang="pt-BR" i="1" dirty="0" smtClean="0"/>
              <a:t>javax.ejb.EJBException</a:t>
            </a:r>
            <a:r>
              <a:rPr lang="pt-BR" dirty="0" smtClean="0"/>
              <a:t>. As exceções </a:t>
            </a:r>
            <a:r>
              <a:rPr lang="pt-BR" i="1" dirty="0"/>
              <a:t>java.rmi.RemoveException</a:t>
            </a:r>
            <a:r>
              <a:rPr lang="pt-BR" dirty="0"/>
              <a:t> </a:t>
            </a:r>
            <a:r>
              <a:rPr lang="pt-BR" dirty="0" smtClean="0"/>
              <a:t>(e subclasses) ou </a:t>
            </a:r>
            <a:r>
              <a:rPr lang="pt-BR" i="1" dirty="0" smtClean="0"/>
              <a:t>java.lang.RuntimeException </a:t>
            </a:r>
            <a:r>
              <a:rPr lang="pt-BR" dirty="0" smtClean="0"/>
              <a:t>(e subclasses) são </a:t>
            </a:r>
            <a:r>
              <a:rPr lang="pt-BR" i="1" dirty="0" smtClean="0"/>
              <a:t>exceções</a:t>
            </a:r>
            <a:r>
              <a:rPr lang="pt-BR" dirty="0" smtClean="0"/>
              <a:t> de sistema. Exceções de sistema causam o </a:t>
            </a:r>
            <a:r>
              <a:rPr lang="pt-BR" i="1" dirty="0" smtClean="0"/>
              <a:t>rollback</a:t>
            </a:r>
            <a:r>
              <a:rPr lang="pt-BR" dirty="0" smtClean="0"/>
              <a:t> de uma transação.</a:t>
            </a:r>
            <a:endParaRPr lang="pt-BR" dirty="0"/>
          </a:p>
        </p:txBody>
      </p:sp>
    </p:spTree>
    <p:extLst>
      <p:ext uri="{BB962C8B-B14F-4D97-AF65-F5344CB8AC3E}">
        <p14:creationId xmlns:p14="http://schemas.microsoft.com/office/powerpoint/2010/main" val="217290250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Exceções de Aplicação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82992" y="2026153"/>
            <a:ext cx="11921238" cy="3807976"/>
          </a:xfrm>
          <a:prstGeom prst="rect">
            <a:avLst/>
          </a:prstGeom>
        </p:spPr>
      </p:pic>
    </p:spTree>
    <p:extLst>
      <p:ext uri="{BB962C8B-B14F-4D97-AF65-F5344CB8AC3E}">
        <p14:creationId xmlns:p14="http://schemas.microsoft.com/office/powerpoint/2010/main" val="56283494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2896480957"/>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3056504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Lembrando JDBC</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a:t>
            </a:r>
            <a:r>
              <a:rPr lang="pt-BR" dirty="0" smtClean="0"/>
              <a:t>O </a:t>
            </a:r>
            <a:r>
              <a:rPr lang="pt-BR" dirty="0"/>
              <a:t>código que acabamos de ver utiliza o JDBC puro para realizar a conexão com o banco de dados e realizar uma </a:t>
            </a:r>
            <a:r>
              <a:rPr lang="pt-BR" dirty="0" smtClean="0"/>
              <a:t>consulta.</a:t>
            </a:r>
          </a:p>
          <a:p>
            <a:pPr>
              <a:buFont typeface="Arial" panose="020B0604020202020204" pitchFamily="34" charset="0"/>
              <a:buChar char="•"/>
            </a:pPr>
            <a:r>
              <a:rPr lang="pt-BR" dirty="0" smtClean="0"/>
              <a:t> Note são necessárias diversas ações para realizar apenas a consulta.</a:t>
            </a:r>
          </a:p>
          <a:p>
            <a:pPr>
              <a:buFont typeface="Arial" panose="020B0604020202020204" pitchFamily="34" charset="0"/>
              <a:buChar char="•"/>
            </a:pPr>
            <a:r>
              <a:rPr lang="pt-BR" dirty="0" smtClean="0"/>
              <a:t> Caso fosse uma lista, teríamos que ter o cuidado de criar uma lista e populá-la.</a:t>
            </a:r>
          </a:p>
          <a:p>
            <a:pPr>
              <a:buFont typeface="Arial" panose="020B0604020202020204" pitchFamily="34" charset="0"/>
              <a:buChar char="•"/>
            </a:pPr>
            <a:r>
              <a:rPr lang="pt-BR" dirty="0" smtClean="0"/>
              <a:t> Imagine também se cada usuário tivesse um log de atividades. Seria necessário fazer outra consulta para trazer essa informação, ou utilizar um JOIN, complicando ainda mais a simples tarefa de buscar uma informação no banco de dados.</a:t>
            </a:r>
          </a:p>
          <a:p>
            <a:pPr>
              <a:buFont typeface="Arial" panose="020B0604020202020204" pitchFamily="34" charset="0"/>
              <a:buChar char="•"/>
            </a:pPr>
            <a:r>
              <a:rPr lang="pt-BR" dirty="0" smtClean="0"/>
              <a:t> Além disso, o código que escrevemos normalmente não é portável entre banco diferentes.</a:t>
            </a:r>
            <a:endParaRPr lang="pt-BR" dirty="0"/>
          </a:p>
        </p:txBody>
      </p:sp>
    </p:spTree>
    <p:extLst>
      <p:ext uri="{BB962C8B-B14F-4D97-AF65-F5344CB8AC3E}">
        <p14:creationId xmlns:p14="http://schemas.microsoft.com/office/powerpoint/2010/main" val="1766481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Geração de Chave Primária – </a:t>
            </a:r>
            <a:r>
              <a:rPr lang="en-US" i="1" dirty="0" smtClean="0"/>
              <a:t>Sequence</a:t>
            </a:r>
            <a:endParaRPr lang="en-US" i="1"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estratégia SEQUENCE utiliza uma rotina que se encontra no banco de dados, que, ao ser chamada, devolve automaticamente o próximo </a:t>
            </a:r>
            <a:r>
              <a:rPr lang="pt-BR" dirty="0" smtClean="0"/>
              <a:t>número. </a:t>
            </a:r>
            <a:r>
              <a:rPr lang="pt-BR" dirty="0"/>
              <a:t>Esse esquema é o padrão do </a:t>
            </a:r>
            <a:r>
              <a:rPr lang="pt-BR" i="1" dirty="0"/>
              <a:t>Postgres</a:t>
            </a:r>
            <a:r>
              <a:rPr lang="pt-BR" dirty="0"/>
              <a:t> e </a:t>
            </a:r>
            <a:r>
              <a:rPr lang="pt-BR" i="1" dirty="0" smtClean="0"/>
              <a:t>Oracle</a:t>
            </a:r>
            <a:r>
              <a:rPr lang="pt-BR" dirty="0" smtClean="0"/>
              <a:t>.</a:t>
            </a:r>
          </a:p>
          <a:p>
            <a:pPr>
              <a:buFont typeface="Arial" panose="020B0604020202020204" pitchFamily="34" charset="0"/>
              <a:buChar char="•"/>
            </a:pPr>
            <a:r>
              <a:rPr lang="pt-BR" dirty="0"/>
              <a:t> </a:t>
            </a:r>
            <a:r>
              <a:rPr lang="pt-BR" dirty="0" smtClean="0"/>
              <a:t>O arquivo pom.xml precisa agora ter a dependência do drive JDBC do </a:t>
            </a:r>
            <a:r>
              <a:rPr lang="pt-BR" i="1" dirty="0" smtClean="0"/>
              <a:t>Postgres </a:t>
            </a:r>
            <a:r>
              <a:rPr lang="pt-BR" dirty="0" smtClean="0"/>
              <a:t>(versão 9.4)</a:t>
            </a:r>
            <a:r>
              <a:rPr lang="pt-BR" i="1" dirty="0" smtClean="0"/>
              <a:t>.</a:t>
            </a:r>
          </a:p>
          <a:p>
            <a:pPr marL="0" indent="0">
              <a:buNone/>
            </a:pPr>
            <a:endParaRPr lang="pt-BR" dirty="0"/>
          </a:p>
        </p:txBody>
      </p:sp>
      <p:pic>
        <p:nvPicPr>
          <p:cNvPr id="2" name="Imagem 1"/>
          <p:cNvPicPr>
            <a:picLocks noChangeAspect="1"/>
          </p:cNvPicPr>
          <p:nvPr/>
        </p:nvPicPr>
        <p:blipFill>
          <a:blip r:embed="rId2"/>
          <a:stretch>
            <a:fillRect/>
          </a:stretch>
        </p:blipFill>
        <p:spPr>
          <a:xfrm>
            <a:off x="3932759" y="4051252"/>
            <a:ext cx="4324475" cy="1175839"/>
          </a:xfrm>
          <a:prstGeom prst="rect">
            <a:avLst/>
          </a:prstGeom>
        </p:spPr>
      </p:pic>
    </p:spTree>
    <p:extLst>
      <p:ext uri="{BB962C8B-B14F-4D97-AF65-F5344CB8AC3E}">
        <p14:creationId xmlns:p14="http://schemas.microsoft.com/office/powerpoint/2010/main" val="122591152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BMTs</a:t>
            </a:r>
            <a:endParaRPr lang="pt-BR" dirty="0"/>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191045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en-US" i="1" dirty="0"/>
              <a:t>Sequence</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5028" y="1978925"/>
            <a:ext cx="7378414" cy="2661314"/>
          </a:xfrm>
          <a:prstGeom prst="rect">
            <a:avLst/>
          </a:prstGeom>
        </p:spPr>
      </p:pic>
      <p:sp>
        <p:nvSpPr>
          <p:cNvPr id="6" name="Espaço Reservado para Texto 5"/>
          <p:cNvSpPr>
            <a:spLocks noGrp="1"/>
          </p:cNvSpPr>
          <p:nvPr>
            <p:ph type="body" sz="half" idx="2"/>
          </p:nvPr>
        </p:nvSpPr>
        <p:spPr/>
        <p:txBody>
          <a:bodyPr>
            <a:normAutofit/>
          </a:bodyPr>
          <a:lstStyle/>
          <a:p>
            <a:r>
              <a:rPr lang="pt-BR" sz="2400" dirty="0" smtClean="0"/>
              <a:t>persistence.xml</a:t>
            </a:r>
            <a:endParaRPr lang="pt-BR" sz="2400" dirty="0"/>
          </a:p>
        </p:txBody>
      </p:sp>
    </p:spTree>
    <p:extLst>
      <p:ext uri="{BB962C8B-B14F-4D97-AF65-F5344CB8AC3E}">
        <p14:creationId xmlns:p14="http://schemas.microsoft.com/office/powerpoint/2010/main" val="30886950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 </a:t>
            </a:r>
            <a:r>
              <a:rPr lang="en-US" i="1" dirty="0"/>
              <a:t>Sequence</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50042" y="968991"/>
            <a:ext cx="7313921" cy="4844956"/>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Mapeamento</a:t>
            </a:r>
            <a:endParaRPr lang="pt-BR" sz="2400" dirty="0"/>
          </a:p>
        </p:txBody>
      </p:sp>
    </p:spTree>
    <p:extLst>
      <p:ext uri="{BB962C8B-B14F-4D97-AF65-F5344CB8AC3E}">
        <p14:creationId xmlns:p14="http://schemas.microsoft.com/office/powerpoint/2010/main" val="26738258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a:t>Geração de Chave Primária – </a:t>
            </a:r>
            <a:r>
              <a:rPr lang="en-US" i="1" dirty="0"/>
              <a:t>Sequence</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Note </a:t>
            </a:r>
            <a:r>
              <a:rPr lang="pt-BR" dirty="0"/>
              <a:t>na </a:t>
            </a:r>
            <a:r>
              <a:rPr lang="pt-BR" dirty="0" smtClean="0"/>
              <a:t>figura ao lado </a:t>
            </a:r>
            <a:r>
              <a:rPr lang="pt-BR" dirty="0"/>
              <a:t>que a JPA carregará para a memória um lote de </a:t>
            </a:r>
            <a:r>
              <a:rPr lang="pt-BR" i="1" dirty="0" smtClean="0"/>
              <a:t>ids</a:t>
            </a:r>
            <a:r>
              <a:rPr lang="pt-BR" dirty="0" smtClean="0"/>
              <a:t> </a:t>
            </a:r>
            <a:r>
              <a:rPr lang="pt-BR" dirty="0"/>
              <a:t>(passo 1). Toda vez que um objeto for persistido, a JPA buscará nesse lote em memória o próximo id a ser inserido (passo 2). Uma vez que se esgote o número de </a:t>
            </a:r>
            <a:r>
              <a:rPr lang="pt-BR" i="1" dirty="0" smtClean="0"/>
              <a:t>ids</a:t>
            </a:r>
            <a:r>
              <a:rPr lang="pt-BR" dirty="0" smtClean="0"/>
              <a:t> armazenados </a:t>
            </a:r>
            <a:r>
              <a:rPr lang="pt-BR" dirty="0"/>
              <a:t>em memória, a JPA alocará em memória um novo lote de </a:t>
            </a:r>
            <a:r>
              <a:rPr lang="pt-BR" dirty="0" smtClean="0"/>
              <a:t>id.</a:t>
            </a:r>
            <a:endParaRPr lang="pt-BR" dirty="0"/>
          </a:p>
        </p:txBody>
      </p:sp>
      <p:pic>
        <p:nvPicPr>
          <p:cNvPr id="10" name="Espaço Reservado para Conteúdo 9"/>
          <p:cNvPicPr>
            <a:picLocks noGrp="1" noChangeAspect="1"/>
          </p:cNvPicPr>
          <p:nvPr>
            <p:ph sz="half" idx="2"/>
          </p:nvPr>
        </p:nvPicPr>
        <p:blipFill>
          <a:blip r:embed="rId2"/>
          <a:stretch>
            <a:fillRect/>
          </a:stretch>
        </p:blipFill>
        <p:spPr>
          <a:xfrm>
            <a:off x="5488909" y="1998134"/>
            <a:ext cx="5792276" cy="2935931"/>
          </a:xfrm>
          <a:prstGeom prst="rect">
            <a:avLst/>
          </a:prstGeom>
        </p:spPr>
      </p:pic>
    </p:spTree>
    <p:extLst>
      <p:ext uri="{BB962C8B-B14F-4D97-AF65-F5344CB8AC3E}">
        <p14:creationId xmlns:p14="http://schemas.microsoft.com/office/powerpoint/2010/main" val="17114714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a:t>
            </a:r>
            <a:r>
              <a:rPr lang="pt-BR" dirty="0" smtClean="0"/>
              <a:t>– </a:t>
            </a:r>
            <a:r>
              <a:rPr lang="pt-BR" i="1" dirty="0" smtClean="0"/>
              <a:t>AUTO</a:t>
            </a:r>
            <a:endParaRPr lang="pt-BR" i="1"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O </a:t>
            </a:r>
            <a:r>
              <a:rPr lang="pt-BR" dirty="0"/>
              <a:t>modo </a:t>
            </a:r>
            <a:r>
              <a:rPr lang="pt-BR" i="1" dirty="0"/>
              <a:t>AUTO</a:t>
            </a:r>
            <a:r>
              <a:rPr lang="pt-BR" dirty="0"/>
              <a:t> para gerar </a:t>
            </a:r>
            <a:r>
              <a:rPr lang="pt-BR" i="1" dirty="0"/>
              <a:t>id</a:t>
            </a:r>
            <a:r>
              <a:rPr lang="pt-BR" dirty="0"/>
              <a:t> é o mais simples de todos e, quando utilizado, a JPA ficará encarregada de escolher o modo como será realizada a geração do </a:t>
            </a:r>
            <a:r>
              <a:rPr lang="pt-BR" i="1" dirty="0"/>
              <a:t>id</a:t>
            </a:r>
            <a:r>
              <a:rPr lang="pt-BR" dirty="0"/>
              <a:t>. Esse é o valor padrão da anotação @</a:t>
            </a:r>
            <a:r>
              <a:rPr lang="pt-BR" i="1" dirty="0" smtClean="0"/>
              <a:t>GeneratedValue</a:t>
            </a:r>
            <a:r>
              <a:rPr lang="pt-BR" dirty="0" smtClean="0"/>
              <a:t>.</a:t>
            </a:r>
          </a:p>
          <a:p>
            <a:pPr>
              <a:buFont typeface="Arial" panose="020B0604020202020204" pitchFamily="34" charset="0"/>
              <a:buChar char="•"/>
            </a:pPr>
            <a:r>
              <a:rPr lang="pt-BR" dirty="0"/>
              <a:t> </a:t>
            </a:r>
            <a:r>
              <a:rPr lang="pt-BR" dirty="0" smtClean="0"/>
              <a:t>O fragmento de código abaixo, se utilizado no exemplo da entidade </a:t>
            </a:r>
            <a:r>
              <a:rPr lang="pt-BR" i="1" dirty="0" smtClean="0"/>
              <a:t>Usuario</a:t>
            </a:r>
            <a:r>
              <a:rPr lang="pt-BR" dirty="0" smtClean="0"/>
              <a:t>, no banco MySQL, irá na prática se comportar de forma idêntica a </a:t>
            </a:r>
            <a:r>
              <a:rPr lang="en-US" i="1" dirty="0"/>
              <a:t>IDENTITY</a:t>
            </a:r>
            <a:r>
              <a:rPr lang="pt-BR" dirty="0" smtClean="0"/>
              <a:t>.</a:t>
            </a:r>
            <a:endParaRPr lang="pt-BR" dirty="0"/>
          </a:p>
        </p:txBody>
      </p:sp>
      <p:pic>
        <p:nvPicPr>
          <p:cNvPr id="7" name="Imagem 6"/>
          <p:cNvPicPr>
            <a:picLocks noChangeAspect="1"/>
          </p:cNvPicPr>
          <p:nvPr/>
        </p:nvPicPr>
        <p:blipFill>
          <a:blip r:embed="rId2"/>
          <a:stretch>
            <a:fillRect/>
          </a:stretch>
        </p:blipFill>
        <p:spPr>
          <a:xfrm>
            <a:off x="3226487" y="4154077"/>
            <a:ext cx="5439841" cy="832482"/>
          </a:xfrm>
          <a:prstGeom prst="rect">
            <a:avLst/>
          </a:prstGeom>
        </p:spPr>
      </p:pic>
    </p:spTree>
    <p:extLst>
      <p:ext uri="{BB962C8B-B14F-4D97-AF65-F5344CB8AC3E}">
        <p14:creationId xmlns:p14="http://schemas.microsoft.com/office/powerpoint/2010/main" val="34667884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Código</a:t>
            </a:r>
            <a:endParaRPr lang="pt-BR" dirty="0"/>
          </a:p>
        </p:txBody>
      </p:sp>
      <p:sp>
        <p:nvSpPr>
          <p:cNvPr id="3" name="Espaço Reservado para Conteúdo 2"/>
          <p:cNvSpPr>
            <a:spLocks noGrp="1"/>
          </p:cNvSpPr>
          <p:nvPr>
            <p:ph sz="half" idx="1"/>
          </p:nvPr>
        </p:nvSpPr>
        <p:spPr>
          <a:xfrm>
            <a:off x="676656" y="1998133"/>
            <a:ext cx="4663440" cy="4252541"/>
          </a:xfrm>
        </p:spPr>
        <p:txBody>
          <a:bodyPr>
            <a:normAutofit fontScale="92500" lnSpcReduction="10000"/>
          </a:bodyPr>
          <a:lstStyle/>
          <a:p>
            <a:pPr>
              <a:buFont typeface="Arial" panose="020B0604020202020204" pitchFamily="34" charset="0"/>
              <a:buChar char="•"/>
            </a:pPr>
            <a:r>
              <a:rPr lang="pt-BR" dirty="0" smtClean="0"/>
              <a:t> E se quisermos que a aplicação fique encarregada de gerar a chave primária?</a:t>
            </a:r>
          </a:p>
          <a:p>
            <a:pPr>
              <a:buFont typeface="Arial" panose="020B0604020202020204" pitchFamily="34" charset="0"/>
              <a:buChar char="•"/>
            </a:pPr>
            <a:r>
              <a:rPr lang="pt-BR" dirty="0" smtClean="0"/>
              <a:t> Podemos utilizar </a:t>
            </a:r>
            <a:r>
              <a:rPr lang="pt-BR" dirty="0"/>
              <a:t>a anotação @</a:t>
            </a:r>
            <a:r>
              <a:rPr lang="pt-BR" i="1" dirty="0" smtClean="0"/>
              <a:t>PrePersist</a:t>
            </a:r>
            <a:r>
              <a:rPr lang="pt-BR" dirty="0" smtClean="0"/>
              <a:t> em um método para geração de chave primária, utilizando por exemplo alguma estratégia para geração de número randômico.</a:t>
            </a:r>
          </a:p>
          <a:p>
            <a:pPr>
              <a:buFont typeface="Arial" panose="020B0604020202020204" pitchFamily="34" charset="0"/>
              <a:buChar char="•"/>
            </a:pPr>
            <a:r>
              <a:rPr lang="pt-BR" dirty="0"/>
              <a:t> </a:t>
            </a:r>
            <a:r>
              <a:rPr lang="pt-BR" dirty="0" smtClean="0"/>
              <a:t>Essa anotação vai fazer com que o método </a:t>
            </a:r>
            <a:r>
              <a:rPr lang="pt-BR" i="1" dirty="0" smtClean="0"/>
              <a:t>gerarChavePrimaria</a:t>
            </a:r>
            <a:r>
              <a:rPr lang="pt-BR" dirty="0" smtClean="0"/>
              <a:t> seja invocado antes do INSERT no banco.</a:t>
            </a:r>
          </a:p>
          <a:p>
            <a:pPr>
              <a:buFont typeface="Arial" panose="020B0604020202020204" pitchFamily="34" charset="0"/>
              <a:buChar char="•"/>
            </a:pPr>
            <a:r>
              <a:rPr lang="pt-BR" dirty="0"/>
              <a:t> </a:t>
            </a:r>
            <a:r>
              <a:rPr lang="pt-BR" dirty="0" smtClean="0"/>
              <a:t>No exemplo, utilizamos a classe </a:t>
            </a:r>
            <a:r>
              <a:rPr lang="pt-BR" dirty="0" smtClean="0">
                <a:hlinkClick r:id="rId2"/>
              </a:rPr>
              <a:t>UUID</a:t>
            </a:r>
            <a:r>
              <a:rPr lang="pt-BR" dirty="0" smtClean="0"/>
              <a:t> para geração da chave.</a:t>
            </a:r>
            <a:endParaRPr lang="pt-BR" dirty="0"/>
          </a:p>
        </p:txBody>
      </p:sp>
      <p:pic>
        <p:nvPicPr>
          <p:cNvPr id="8" name="Espaço Reservado para Conteúdo 7"/>
          <p:cNvPicPr>
            <a:picLocks noGrp="1" noChangeAspect="1"/>
          </p:cNvPicPr>
          <p:nvPr>
            <p:ph sz="half" idx="2"/>
          </p:nvPr>
        </p:nvPicPr>
        <p:blipFill>
          <a:blip r:embed="rId3"/>
          <a:stretch>
            <a:fillRect/>
          </a:stretch>
        </p:blipFill>
        <p:spPr>
          <a:xfrm>
            <a:off x="5579481" y="2715904"/>
            <a:ext cx="5420616" cy="2139717"/>
          </a:xfrm>
          <a:prstGeom prst="rect">
            <a:avLst/>
          </a:prstGeom>
        </p:spPr>
      </p:pic>
    </p:spTree>
    <p:extLst>
      <p:ext uri="{BB962C8B-B14F-4D97-AF65-F5344CB8AC3E}">
        <p14:creationId xmlns:p14="http://schemas.microsoft.com/office/powerpoint/2010/main" val="10472332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Chaves Compostas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Chaves compostas são bem comuns em sistemas legados.</a:t>
            </a:r>
          </a:p>
          <a:p>
            <a:pPr>
              <a:buFont typeface="Arial" panose="020B0604020202020204" pitchFamily="34" charset="0"/>
              <a:buChar char="•"/>
            </a:pPr>
            <a:r>
              <a:rPr lang="pt-BR" dirty="0" smtClean="0"/>
              <a:t> Quando </a:t>
            </a:r>
            <a:r>
              <a:rPr lang="pt-BR" dirty="0"/>
              <a:t>temos uma chave composta </a:t>
            </a:r>
            <a:r>
              <a:rPr lang="pt-BR" dirty="0" smtClean="0"/>
              <a:t>pode-se utilizar </a:t>
            </a:r>
            <a:r>
              <a:rPr lang="pt-BR" dirty="0"/>
              <a:t>@</a:t>
            </a:r>
            <a:r>
              <a:rPr lang="pt-BR" i="1" dirty="0" smtClean="0"/>
              <a:t>IdClass </a:t>
            </a:r>
            <a:r>
              <a:rPr lang="pt-BR" dirty="0"/>
              <a:t>ou </a:t>
            </a:r>
            <a:r>
              <a:rPr lang="pt-BR" dirty="0" smtClean="0"/>
              <a:t>@</a:t>
            </a:r>
            <a:r>
              <a:rPr lang="pt-BR" i="1" dirty="0" smtClean="0"/>
              <a:t>EmbeddedId</a:t>
            </a:r>
            <a:r>
              <a:rPr lang="pt-BR" dirty="0" smtClean="0"/>
              <a:t>.</a:t>
            </a:r>
          </a:p>
          <a:p>
            <a:pPr>
              <a:buFont typeface="Arial" panose="020B0604020202020204" pitchFamily="34" charset="0"/>
              <a:buChar char="•"/>
            </a:pPr>
            <a:r>
              <a:rPr lang="pt-BR" dirty="0" smtClean="0"/>
              <a:t> Vamos ver como utilizar os dois.</a:t>
            </a:r>
            <a:endParaRPr lang="pt-BR" dirty="0"/>
          </a:p>
        </p:txBody>
      </p:sp>
    </p:spTree>
    <p:extLst>
      <p:ext uri="{BB962C8B-B14F-4D97-AF65-F5344CB8AC3E}">
        <p14:creationId xmlns:p14="http://schemas.microsoft.com/office/powerpoint/2010/main" val="33423213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IdClass</a:t>
            </a:r>
            <a:endParaRPr lang="pt-BR" i="1" dirty="0"/>
          </a:p>
        </p:txBody>
      </p:sp>
      <p:pic>
        <p:nvPicPr>
          <p:cNvPr id="6" name="Espaço Reservado para Conteúdo 5">
            <a:hlinkClick r:id="rId2"/>
          </p:cNvPr>
          <p:cNvPicPr>
            <a:picLocks noGrp="1" noChangeAspect="1"/>
          </p:cNvPicPr>
          <p:nvPr>
            <p:ph idx="1"/>
          </p:nvPr>
        </p:nvPicPr>
        <p:blipFill>
          <a:blip r:embed="rId3"/>
          <a:stretch>
            <a:fillRect/>
          </a:stretch>
        </p:blipFill>
        <p:spPr>
          <a:xfrm>
            <a:off x="1514901" y="844218"/>
            <a:ext cx="4720831" cy="4533000"/>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Observe que a entidade </a:t>
            </a:r>
            <a:r>
              <a:rPr lang="pt-BR" sz="2400" i="1" dirty="0" smtClean="0"/>
              <a:t>Usuario</a:t>
            </a:r>
            <a:r>
              <a:rPr lang="pt-BR" sz="2400" dirty="0" smtClean="0"/>
              <a:t> possui </a:t>
            </a:r>
            <a:r>
              <a:rPr lang="pt-BR" sz="2400" i="1" dirty="0" smtClean="0"/>
              <a:t>id</a:t>
            </a:r>
            <a:r>
              <a:rPr lang="pt-BR" sz="2400" dirty="0" smtClean="0"/>
              <a:t> composto: </a:t>
            </a:r>
            <a:r>
              <a:rPr lang="pt-BR" sz="2400" i="1" dirty="0" smtClean="0"/>
              <a:t>cpf</a:t>
            </a:r>
            <a:r>
              <a:rPr lang="pt-BR" sz="2400" dirty="0" smtClean="0"/>
              <a:t> e </a:t>
            </a:r>
            <a:r>
              <a:rPr lang="pt-BR" sz="2400" i="1" dirty="0" smtClean="0"/>
              <a:t>login</a:t>
            </a:r>
            <a:r>
              <a:rPr lang="pt-BR" sz="2400" dirty="0" smtClean="0"/>
              <a:t>, ambos anotados com @</a:t>
            </a:r>
            <a:r>
              <a:rPr lang="pt-BR" sz="2400" i="1" dirty="0" smtClean="0"/>
              <a:t>Id</a:t>
            </a:r>
            <a:r>
              <a:rPr lang="pt-BR" sz="2400" dirty="0" smtClean="0"/>
              <a:t>.</a:t>
            </a:r>
            <a:endParaRPr lang="pt-BR" sz="2400" dirty="0"/>
          </a:p>
        </p:txBody>
      </p:sp>
    </p:spTree>
    <p:extLst>
      <p:ext uri="{BB962C8B-B14F-4D97-AF65-F5344CB8AC3E}">
        <p14:creationId xmlns:p14="http://schemas.microsoft.com/office/powerpoint/2010/main" val="10085850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8406" y="542281"/>
            <a:ext cx="3756278" cy="1736895"/>
          </a:xfrm>
        </p:spPr>
        <p:txBody>
          <a:bodyPr/>
          <a:lstStyle/>
          <a:p>
            <a:r>
              <a:rPr lang="pt-BR" i="1" dirty="0" smtClean="0"/>
              <a:t>UsuarioId</a:t>
            </a:r>
            <a:r>
              <a:rPr lang="pt-BR" dirty="0" smtClean="0"/>
              <a:t> </a:t>
            </a:r>
            <a:r>
              <a:rPr lang="pt-BR" dirty="0"/>
              <a:t>é bem simples, mas há algumas </a:t>
            </a:r>
            <a:r>
              <a:rPr lang="pt-BR" dirty="0" smtClean="0"/>
              <a:t>regras: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 y="1132763"/>
            <a:ext cx="7606494" cy="4506038"/>
          </a:xfrm>
          <a:prstGeom prst="rect">
            <a:avLst/>
          </a:prstGeom>
        </p:spPr>
      </p:pic>
      <p:sp>
        <p:nvSpPr>
          <p:cNvPr id="5" name="Espaço Reservado para Conteúdo 4"/>
          <p:cNvSpPr>
            <a:spLocks noGrp="1"/>
          </p:cNvSpPr>
          <p:nvPr>
            <p:ph type="body" sz="half" idx="2"/>
          </p:nvPr>
        </p:nvSpPr>
        <p:spPr>
          <a:xfrm>
            <a:off x="7888405" y="2388359"/>
            <a:ext cx="4039737" cy="4107978"/>
          </a:xfrm>
        </p:spPr>
        <p:txBody>
          <a:bodyPr>
            <a:noAutofit/>
          </a:bodyPr>
          <a:lstStyle/>
          <a:p>
            <a:pPr>
              <a:buFont typeface="Arial" panose="020B0604020202020204" pitchFamily="34" charset="0"/>
              <a:buChar char="•"/>
            </a:pPr>
            <a:r>
              <a:rPr lang="pt-BR" sz="2400" dirty="0" smtClean="0"/>
              <a:t> Deve possuir </a:t>
            </a:r>
            <a:r>
              <a:rPr lang="pt-BR" sz="2400" dirty="0"/>
              <a:t>os atributos que constituem a </a:t>
            </a:r>
            <a:r>
              <a:rPr lang="pt-BR" sz="2400" dirty="0" smtClean="0"/>
              <a:t>chave e um                      construtor </a:t>
            </a:r>
            <a:r>
              <a:rPr lang="pt-BR" sz="2400" dirty="0"/>
              <a:t>público sem parâmetros</a:t>
            </a:r>
            <a:r>
              <a:rPr lang="pt-BR" sz="2400" dirty="0" smtClean="0"/>
              <a:t>;</a:t>
            </a:r>
          </a:p>
          <a:p>
            <a:pPr>
              <a:buFont typeface="Arial" panose="020B0604020202020204" pitchFamily="34" charset="0"/>
              <a:buChar char="•"/>
            </a:pPr>
            <a:r>
              <a:rPr lang="pt-BR" sz="2400" dirty="0" smtClean="0"/>
              <a:t> a </a:t>
            </a:r>
            <a:r>
              <a:rPr lang="pt-BR" sz="2400" dirty="0"/>
              <a:t>classe deve implementar a interface </a:t>
            </a:r>
            <a:r>
              <a:rPr lang="pt-BR" sz="2400" i="1" dirty="0"/>
              <a:t>Serializable</a:t>
            </a:r>
            <a:r>
              <a:rPr lang="pt-BR" sz="2400" dirty="0" smtClean="0"/>
              <a:t>;</a:t>
            </a:r>
          </a:p>
          <a:p>
            <a:pPr>
              <a:buFont typeface="Arial" panose="020B0604020202020204" pitchFamily="34" charset="0"/>
              <a:buChar char="•"/>
            </a:pPr>
            <a:r>
              <a:rPr lang="pt-BR" sz="2400" dirty="0"/>
              <a:t> a</a:t>
            </a:r>
            <a:r>
              <a:rPr lang="pt-BR" sz="2400" dirty="0" smtClean="0"/>
              <a:t> </a:t>
            </a:r>
            <a:r>
              <a:rPr lang="pt-BR" sz="2400" dirty="0"/>
              <a:t>classe deve sobrescrever os métodos </a:t>
            </a:r>
            <a:r>
              <a:rPr lang="pt-BR" sz="2400" i="1" dirty="0"/>
              <a:t>hashCode</a:t>
            </a:r>
            <a:r>
              <a:rPr lang="pt-BR" sz="2400" dirty="0"/>
              <a:t> e </a:t>
            </a:r>
            <a:r>
              <a:rPr lang="pt-BR" sz="2400" i="1" dirty="0" smtClean="0"/>
              <a:t>equals</a:t>
            </a:r>
            <a:r>
              <a:rPr lang="pt-BR" sz="2400" dirty="0" smtClean="0"/>
              <a:t>.</a:t>
            </a:r>
            <a:endParaRPr lang="pt-BR" sz="2400" i="1" dirty="0"/>
          </a:p>
        </p:txBody>
      </p:sp>
    </p:spTree>
    <p:extLst>
      <p:ext uri="{BB962C8B-B14F-4D97-AF65-F5344CB8AC3E}">
        <p14:creationId xmlns:p14="http://schemas.microsoft.com/office/powerpoint/2010/main" val="10250382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Para Consultar</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13841" y="2511813"/>
            <a:ext cx="5324511" cy="1112363"/>
          </a:xfrm>
          <a:prstGeom prst="rect">
            <a:avLst/>
          </a:prstGeom>
        </p:spPr>
      </p:pic>
      <p:sp>
        <p:nvSpPr>
          <p:cNvPr id="4" name="Espaço Reservado para Texto 3"/>
          <p:cNvSpPr>
            <a:spLocks noGrp="1"/>
          </p:cNvSpPr>
          <p:nvPr>
            <p:ph type="body" sz="half" idx="2"/>
          </p:nvPr>
        </p:nvSpPr>
        <p:spPr/>
        <p:txBody>
          <a:bodyPr>
            <a:normAutofit/>
          </a:bodyPr>
          <a:lstStyle/>
          <a:p>
            <a:r>
              <a:rPr lang="pt-BR" sz="2400" dirty="0"/>
              <a:t>u</a:t>
            </a:r>
            <a:r>
              <a:rPr lang="pt-BR" sz="2400" dirty="0" smtClean="0"/>
              <a:t>m Usuario, que possui chave composta mapeada com </a:t>
            </a:r>
            <a:r>
              <a:rPr lang="pt-BR" sz="2400" i="1" dirty="0" smtClean="0"/>
              <a:t>IdClass</a:t>
            </a:r>
            <a:r>
              <a:rPr lang="pt-BR" sz="2400" dirty="0" smtClean="0"/>
              <a:t>, é necessário passar uma instância de UsuarioId como parâmetro do método </a:t>
            </a:r>
            <a:r>
              <a:rPr lang="en-US" sz="2400" i="1" dirty="0" smtClean="0"/>
              <a:t>find</a:t>
            </a:r>
            <a:r>
              <a:rPr lang="pt-BR" sz="2400" dirty="0" smtClean="0"/>
              <a:t> do EntityManager.</a:t>
            </a:r>
            <a:endParaRPr lang="pt-BR" sz="2400" dirty="0"/>
          </a:p>
        </p:txBody>
      </p:sp>
    </p:spTree>
    <p:extLst>
      <p:ext uri="{BB962C8B-B14F-4D97-AF65-F5344CB8AC3E}">
        <p14:creationId xmlns:p14="http://schemas.microsoft.com/office/powerpoint/2010/main" val="324518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Impedância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termo impedância se refere às diferenças entre os paradigmas  OO e relacional e às dificuldades no desenvolvimento de aplicações oriundas dessas diferenças.</a:t>
            </a:r>
          </a:p>
          <a:p>
            <a:pPr>
              <a:buFont typeface="Arial" panose="020B0604020202020204" pitchFamily="34" charset="0"/>
              <a:buChar char="•"/>
            </a:pPr>
            <a:r>
              <a:rPr lang="pt-BR" dirty="0" smtClean="0"/>
              <a:t> A raiz do problema está nas diferença fundamentais dos dois paradigmas. Detalhes que existem em um paradigma não existem no outro.</a:t>
            </a:r>
          </a:p>
          <a:p>
            <a:pPr>
              <a:buFont typeface="Arial" panose="020B0604020202020204" pitchFamily="34" charset="0"/>
              <a:buChar char="•"/>
            </a:pPr>
            <a:r>
              <a:rPr lang="pt-BR" dirty="0" smtClean="0"/>
              <a:t> Isso torna complexo integrar uma aplicação OO com um banco de dados relacional.</a:t>
            </a:r>
          </a:p>
          <a:p>
            <a:endParaRPr lang="pt-BR" dirty="0" smtClean="0"/>
          </a:p>
          <a:p>
            <a:endParaRPr lang="pt-BR" dirty="0" smtClean="0"/>
          </a:p>
        </p:txBody>
      </p:sp>
    </p:spTree>
    <p:extLst>
      <p:ext uri="{BB962C8B-B14F-4D97-AF65-F5344CB8AC3E}">
        <p14:creationId xmlns:p14="http://schemas.microsoft.com/office/powerpoint/2010/main" val="12814458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Adiciona </a:t>
            </a:r>
            <a:r>
              <a:rPr lang="pt-BR" sz="2400" dirty="0"/>
              <a:t>a classe de ID dentro da própria </a:t>
            </a:r>
            <a:r>
              <a:rPr lang="pt-BR" sz="2400" dirty="0" smtClean="0"/>
              <a:t>entidade JPA.</a:t>
            </a:r>
            <a:endParaRPr lang="pt-BR" sz="2400" dirty="0"/>
          </a:p>
        </p:txBody>
      </p:sp>
      <p:pic>
        <p:nvPicPr>
          <p:cNvPr id="9" name="Espaço Reservado para Conteúdo 8">
            <a:hlinkClick r:id="rId2"/>
          </p:cNvPr>
          <p:cNvPicPr>
            <a:picLocks noGrp="1" noChangeAspect="1"/>
          </p:cNvPicPr>
          <p:nvPr>
            <p:ph idx="1"/>
          </p:nvPr>
        </p:nvPicPr>
        <p:blipFill>
          <a:blip r:embed="rId3"/>
          <a:stretch>
            <a:fillRect/>
          </a:stretch>
        </p:blipFill>
        <p:spPr>
          <a:xfrm>
            <a:off x="1392072" y="801807"/>
            <a:ext cx="4717782" cy="5189560"/>
          </a:xfrm>
          <a:prstGeom prst="rect">
            <a:avLst/>
          </a:prstGeom>
        </p:spPr>
      </p:pic>
    </p:spTree>
    <p:extLst>
      <p:ext uri="{BB962C8B-B14F-4D97-AF65-F5344CB8AC3E}">
        <p14:creationId xmlns:p14="http://schemas.microsoft.com/office/powerpoint/2010/main" val="8895976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 classe que representará a chave composta deverá possuir a anotação @</a:t>
            </a:r>
            <a:r>
              <a:rPr lang="pt-BR" sz="2400" i="1" dirty="0" smtClean="0"/>
              <a:t>Embeddable</a:t>
            </a:r>
            <a:r>
              <a:rPr lang="pt-BR" sz="2400" dirty="0" smtClean="0"/>
              <a:t> e tem as mesmas exigências da classe que representa a chave composta quando utilizamos @</a:t>
            </a:r>
            <a:r>
              <a:rPr lang="pt-BR" sz="2400" i="1" dirty="0" smtClean="0"/>
              <a:t>IdClass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49" y="1364776"/>
            <a:ext cx="6442458" cy="3138985"/>
          </a:xfrm>
          <a:prstGeom prst="rect">
            <a:avLst/>
          </a:prstGeom>
        </p:spPr>
      </p:pic>
    </p:spTree>
    <p:extLst>
      <p:ext uri="{BB962C8B-B14F-4D97-AF65-F5344CB8AC3E}">
        <p14:creationId xmlns:p14="http://schemas.microsoft.com/office/powerpoint/2010/main" val="15761904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Enumerados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Suponha </a:t>
            </a:r>
            <a:r>
              <a:rPr lang="pt-BR" dirty="0"/>
              <a:t>que </a:t>
            </a:r>
            <a:r>
              <a:rPr lang="pt-BR" dirty="0" smtClean="0"/>
              <a:t>uma </a:t>
            </a:r>
            <a:r>
              <a:rPr lang="pt-BR" dirty="0"/>
              <a:t>enumeração </a:t>
            </a:r>
            <a:r>
              <a:rPr lang="pt-BR" dirty="0" smtClean="0"/>
              <a:t>que identifica </a:t>
            </a:r>
            <a:r>
              <a:rPr lang="pt-BR" dirty="0"/>
              <a:t>os tipos de usuários </a:t>
            </a:r>
            <a:r>
              <a:rPr lang="pt-BR" dirty="0" smtClean="0"/>
              <a:t>da aplicação.</a:t>
            </a:r>
          </a:p>
          <a:p>
            <a:pPr>
              <a:buFont typeface="Arial" panose="020B0604020202020204" pitchFamily="34" charset="0"/>
              <a:buChar char="•"/>
            </a:pPr>
            <a:r>
              <a:rPr lang="pt-BR" dirty="0"/>
              <a:t> </a:t>
            </a:r>
            <a:r>
              <a:rPr lang="pt-BR" dirty="0" smtClean="0"/>
              <a:t>Podemos representar essa enumeração no banco de dados como </a:t>
            </a:r>
            <a:r>
              <a:rPr lang="pt-BR" i="1" dirty="0" smtClean="0"/>
              <a:t>String</a:t>
            </a:r>
            <a:r>
              <a:rPr lang="pt-BR" dirty="0" smtClean="0"/>
              <a:t> ou como </a:t>
            </a:r>
            <a:r>
              <a:rPr lang="pt-BR" i="1" dirty="0" smtClean="0"/>
              <a:t>int</a:t>
            </a:r>
            <a:r>
              <a:rPr lang="pt-BR" dirty="0" smtClean="0"/>
              <a:t>.</a:t>
            </a:r>
          </a:p>
          <a:p>
            <a:pPr marL="0" indent="0">
              <a:buNone/>
            </a:pP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4164529" y="3343702"/>
            <a:ext cx="3255089" cy="624096"/>
          </a:xfrm>
          <a:prstGeom prst="rect">
            <a:avLst/>
          </a:prstGeom>
        </p:spPr>
      </p:pic>
    </p:spTree>
    <p:extLst>
      <p:ext uri="{BB962C8B-B14F-4D97-AF65-F5344CB8AC3E}">
        <p14:creationId xmlns:p14="http://schemas.microsoft.com/office/powerpoint/2010/main" val="15952815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Tipos Enumerados</a:t>
            </a:r>
          </a:p>
        </p:txBody>
      </p:sp>
      <p:sp>
        <p:nvSpPr>
          <p:cNvPr id="6" name="Espaço Reservado para Texto 5"/>
          <p:cNvSpPr>
            <a:spLocks noGrp="1"/>
          </p:cNvSpPr>
          <p:nvPr>
            <p:ph type="body" sz="half" idx="2"/>
          </p:nvPr>
        </p:nvSpPr>
        <p:spPr/>
        <p:txBody>
          <a:bodyPr>
            <a:noAutofit/>
          </a:bodyPr>
          <a:lstStyle/>
          <a:p>
            <a:r>
              <a:rPr lang="pt-BR" sz="2000" i="1" dirty="0" smtClean="0"/>
              <a:t>EnumType.STRING</a:t>
            </a:r>
            <a:r>
              <a:rPr lang="pt-BR" sz="2000" dirty="0" smtClean="0"/>
              <a:t> armazenará os valores “</a:t>
            </a:r>
            <a:r>
              <a:rPr lang="pt-BR" sz="2000" i="1" dirty="0" smtClean="0"/>
              <a:t>VENDEDOR</a:t>
            </a:r>
            <a:r>
              <a:rPr lang="pt-BR" sz="2000" dirty="0" smtClean="0"/>
              <a:t>”, “</a:t>
            </a:r>
            <a:r>
              <a:rPr lang="pt-BR" sz="2000" i="1" dirty="0" smtClean="0"/>
              <a:t>COMPRADOR</a:t>
            </a:r>
            <a:r>
              <a:rPr lang="pt-BR" sz="2000" dirty="0" smtClean="0"/>
              <a:t>” ou “</a:t>
            </a:r>
            <a:r>
              <a:rPr lang="pt-BR" sz="2000" i="1" dirty="0" smtClean="0"/>
              <a:t>ADMIN</a:t>
            </a:r>
            <a:r>
              <a:rPr lang="pt-BR" sz="2000" dirty="0" smtClean="0"/>
              <a:t>” no banco.</a:t>
            </a:r>
          </a:p>
          <a:p>
            <a:r>
              <a:rPr lang="pt-BR" sz="2000" i="1" dirty="0" smtClean="0"/>
              <a:t>EnumType.ORDINAL </a:t>
            </a:r>
            <a:r>
              <a:rPr lang="pt-BR" sz="2000" dirty="0" smtClean="0"/>
              <a:t>armazenará os valores 0 (</a:t>
            </a:r>
            <a:r>
              <a:rPr lang="pt-BR" sz="2000" i="1" dirty="0" smtClean="0"/>
              <a:t>vendedor</a:t>
            </a:r>
            <a:r>
              <a:rPr lang="pt-BR" sz="2000" dirty="0" smtClean="0"/>
              <a:t>), 1 (</a:t>
            </a:r>
            <a:r>
              <a:rPr lang="pt-BR" sz="2000" i="1" dirty="0" smtClean="0"/>
              <a:t>comprador</a:t>
            </a:r>
            <a:r>
              <a:rPr lang="pt-BR" sz="2000" dirty="0" smtClean="0"/>
              <a:t>) ou 2 (</a:t>
            </a:r>
            <a:r>
              <a:rPr lang="pt-BR" sz="2000" i="1" dirty="0" smtClean="0"/>
              <a:t>admin</a:t>
            </a:r>
            <a:r>
              <a:rPr lang="pt-BR" sz="2000" dirty="0" smtClean="0"/>
              <a:t>) no banco.</a:t>
            </a:r>
            <a:endParaRPr lang="pt-BR" sz="2000" dirty="0"/>
          </a:p>
        </p:txBody>
      </p:sp>
      <p:pic>
        <p:nvPicPr>
          <p:cNvPr id="7" name="Espaço Reservado para Conteúdo 6">
            <a:hlinkClick r:id="rId2"/>
          </p:cNvPr>
          <p:cNvPicPr>
            <a:picLocks noGrp="1" noChangeAspect="1"/>
          </p:cNvPicPr>
          <p:nvPr>
            <p:ph idx="1"/>
          </p:nvPr>
        </p:nvPicPr>
        <p:blipFill>
          <a:blip r:embed="rId3"/>
          <a:stretch>
            <a:fillRect/>
          </a:stretch>
        </p:blipFill>
        <p:spPr>
          <a:xfrm>
            <a:off x="113109" y="2115404"/>
            <a:ext cx="7435864" cy="2183642"/>
          </a:xfrm>
          <a:prstGeom prst="rect">
            <a:avLst/>
          </a:prstGeom>
        </p:spPr>
      </p:pic>
    </p:spTree>
    <p:extLst>
      <p:ext uri="{BB962C8B-B14F-4D97-AF65-F5344CB8AC3E}">
        <p14:creationId xmlns:p14="http://schemas.microsoft.com/office/powerpoint/2010/main" val="29305319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Coleções</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que um usuário possui uma coleção de números de telefones, conforme pode ser visto no diagrama ER ao lado.</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20693" y="2157731"/>
            <a:ext cx="5153657" cy="3148894"/>
          </a:xfrm>
        </p:spPr>
      </p:pic>
    </p:spTree>
    <p:extLst>
      <p:ext uri="{BB962C8B-B14F-4D97-AF65-F5344CB8AC3E}">
        <p14:creationId xmlns:p14="http://schemas.microsoft.com/office/powerpoint/2010/main" val="1283126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Coleções</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Para mapear coleções simples, utilize a anotação @</a:t>
            </a:r>
            <a:r>
              <a:rPr lang="pt-BR" sz="2400" i="1" dirty="0" smtClean="0"/>
              <a:t>ElementCollection</a:t>
            </a:r>
            <a:r>
              <a:rPr lang="pt-BR" sz="2400" dirty="0" smtClean="0"/>
              <a:t>, conforme exemplo ao lado.</a:t>
            </a:r>
            <a:endParaRPr lang="pt-BR" sz="2400" dirty="0"/>
          </a:p>
        </p:txBody>
      </p:sp>
      <p:pic>
        <p:nvPicPr>
          <p:cNvPr id="7" name="Espaço Reservado para Conteúdo 6"/>
          <p:cNvPicPr>
            <a:picLocks noGrp="1" noChangeAspect="1"/>
          </p:cNvPicPr>
          <p:nvPr>
            <p:ph idx="1"/>
          </p:nvPr>
        </p:nvPicPr>
        <p:blipFill>
          <a:blip r:embed="rId2"/>
          <a:stretch>
            <a:fillRect/>
          </a:stretch>
        </p:blipFill>
        <p:spPr>
          <a:xfrm>
            <a:off x="111455" y="1282885"/>
            <a:ext cx="7410735" cy="2879679"/>
          </a:xfrm>
          <a:prstGeom prst="rect">
            <a:avLst/>
          </a:prstGeom>
        </p:spPr>
      </p:pic>
      <p:pic>
        <p:nvPicPr>
          <p:cNvPr id="8" name="Imagem 7"/>
          <p:cNvPicPr>
            <a:picLocks noChangeAspect="1"/>
          </p:cNvPicPr>
          <p:nvPr/>
        </p:nvPicPr>
        <p:blipFill>
          <a:blip r:embed="rId3"/>
          <a:stretch>
            <a:fillRect/>
          </a:stretch>
        </p:blipFill>
        <p:spPr>
          <a:xfrm>
            <a:off x="400192" y="4258808"/>
            <a:ext cx="3912501" cy="2036331"/>
          </a:xfrm>
          <a:prstGeom prst="rect">
            <a:avLst/>
          </a:prstGeom>
        </p:spPr>
      </p:pic>
    </p:spTree>
    <p:extLst>
      <p:ext uri="{BB962C8B-B14F-4D97-AF65-F5344CB8AC3E}">
        <p14:creationId xmlns:p14="http://schemas.microsoft.com/office/powerpoint/2010/main" val="1430151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Mapeando Mais de Uma Classe na Mesma Tabela</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agora que nossa TB_USUARIO contenha também dados de endereço</a:t>
            </a:r>
            <a:r>
              <a:rPr lang="pt-BR" dirty="0"/>
              <a:t>, conforme pode ser visto no diagrama ER ao lado</a:t>
            </a:r>
            <a:r>
              <a:rPr lang="pt-BR" dirty="0" smtClean="0"/>
              <a:t>.</a:t>
            </a:r>
          </a:p>
          <a:p>
            <a:pPr>
              <a:buFont typeface="Arial" panose="020B0604020202020204" pitchFamily="34" charset="0"/>
              <a:buChar char="•"/>
            </a:pPr>
            <a:r>
              <a:rPr lang="pt-BR" dirty="0"/>
              <a:t> </a:t>
            </a:r>
            <a:r>
              <a:rPr lang="pt-BR" dirty="0" smtClean="0"/>
              <a:t>Parece bem razoável criar uma classe </a:t>
            </a:r>
            <a:r>
              <a:rPr lang="pt-BR" i="1" dirty="0" smtClean="0"/>
              <a:t>Endereco</a:t>
            </a:r>
            <a:r>
              <a:rPr lang="pt-BR" dirty="0" smtClean="0"/>
              <a:t>, além da classe </a:t>
            </a:r>
            <a:r>
              <a:rPr lang="pt-BR" i="1" dirty="0" smtClean="0"/>
              <a:t>Usuario</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84109" y="1998134"/>
            <a:ext cx="5202339" cy="3830293"/>
          </a:xfrm>
        </p:spPr>
      </p:pic>
    </p:spTree>
    <p:extLst>
      <p:ext uri="{BB962C8B-B14F-4D97-AF65-F5344CB8AC3E}">
        <p14:creationId xmlns:p14="http://schemas.microsoft.com/office/powerpoint/2010/main" val="6517386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Classe na Mesma Tabela</a:t>
            </a:r>
          </a:p>
        </p:txBody>
      </p:sp>
      <p:pic>
        <p:nvPicPr>
          <p:cNvPr id="10" name="Espaço Reservado para Conteúdo 9"/>
          <p:cNvPicPr>
            <a:picLocks noGrp="1" noChangeAspect="1"/>
          </p:cNvPicPr>
          <p:nvPr>
            <p:ph sz="half" idx="1"/>
          </p:nvPr>
        </p:nvPicPr>
        <p:blipFill>
          <a:blip r:embed="rId2"/>
          <a:stretch>
            <a:fillRect/>
          </a:stretch>
        </p:blipFill>
        <p:spPr>
          <a:xfrm>
            <a:off x="286604" y="2129873"/>
            <a:ext cx="6733336" cy="4530234"/>
          </a:xfrm>
          <a:prstGeom prst="rect">
            <a:avLst/>
          </a:prstGeom>
        </p:spPr>
      </p:pic>
      <p:pic>
        <p:nvPicPr>
          <p:cNvPr id="6" name="Espaço Reservado para Conteúdo 5"/>
          <p:cNvPicPr>
            <a:picLocks noGrp="1" noChangeAspect="1"/>
          </p:cNvPicPr>
          <p:nvPr>
            <p:ph sz="half" idx="2"/>
          </p:nvPr>
        </p:nvPicPr>
        <p:blipFill>
          <a:blip r:embed="rId3"/>
          <a:stretch>
            <a:fillRect/>
          </a:stretch>
        </p:blipFill>
        <p:spPr>
          <a:xfrm>
            <a:off x="6660107" y="3034506"/>
            <a:ext cx="5531893" cy="2308564"/>
          </a:xfrm>
          <a:prstGeom prst="rect">
            <a:avLst/>
          </a:prstGeom>
        </p:spPr>
      </p:pic>
    </p:spTree>
    <p:extLst>
      <p:ext uri="{BB962C8B-B14F-4D97-AF65-F5344CB8AC3E}">
        <p14:creationId xmlns:p14="http://schemas.microsoft.com/office/powerpoint/2010/main" val="18305610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Mais de Uma Tabela na Mesma Classe</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a:t> Em sistemas legados é comum encontrar situações em que duas ou mais tabelas possam representar uma </a:t>
            </a:r>
            <a:r>
              <a:rPr lang="pt-BR" dirty="0" smtClean="0"/>
              <a:t>entidade JPA.</a:t>
            </a:r>
          </a:p>
          <a:p>
            <a:pPr>
              <a:buFont typeface="Arial" panose="020B0604020202020204" pitchFamily="34" charset="0"/>
              <a:buChar char="•"/>
            </a:pPr>
            <a:r>
              <a:rPr lang="pt-BR" dirty="0"/>
              <a:t> </a:t>
            </a:r>
            <a:r>
              <a:rPr lang="pt-BR" dirty="0" smtClean="0"/>
              <a:t>Pode ser ainda que seja tomada a decisão de armazenar uma imagem em uma tabela à parte, por questões de desempenho (carregar sempre a imagem pode ser custoso e desnecessário).</a:t>
            </a:r>
            <a:endParaRPr lang="pt-BR" dirty="0"/>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1863" y="2080001"/>
            <a:ext cx="5165402" cy="3993253"/>
          </a:xfrm>
        </p:spPr>
      </p:pic>
    </p:spTree>
    <p:extLst>
      <p:ext uri="{BB962C8B-B14F-4D97-AF65-F5344CB8AC3E}">
        <p14:creationId xmlns:p14="http://schemas.microsoft.com/office/powerpoint/2010/main" val="25573167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Mapeando Mais de Uma Tabela na Mesma Classe</a:t>
            </a:r>
          </a:p>
        </p:txBody>
      </p:sp>
      <p:sp>
        <p:nvSpPr>
          <p:cNvPr id="10" name="Espaço Reservado para Conteúdo 9"/>
          <p:cNvSpPr>
            <a:spLocks noGrp="1"/>
          </p:cNvSpPr>
          <p:nvPr>
            <p:ph sz="half" idx="2"/>
          </p:nvPr>
        </p:nvSpPr>
        <p:spPr/>
        <p:txBody>
          <a:bodyPr>
            <a:normAutofit/>
          </a:bodyPr>
          <a:lstStyle/>
          <a:p>
            <a:pPr>
              <a:buFont typeface="Arial" panose="020B0604020202020204" pitchFamily="34" charset="0"/>
              <a:buChar char="•"/>
            </a:pPr>
            <a:r>
              <a:rPr lang="pt-BR" dirty="0"/>
              <a:t> @</a:t>
            </a:r>
            <a:r>
              <a:rPr lang="pt-BR" i="1" dirty="0"/>
              <a:t>SecondaryTable</a:t>
            </a:r>
            <a:r>
              <a:rPr lang="pt-BR" dirty="0"/>
              <a:t> que indica qual a outra tabela que contém dados da </a:t>
            </a:r>
            <a:r>
              <a:rPr lang="pt-BR" dirty="0" smtClean="0"/>
              <a:t>entidade. </a:t>
            </a:r>
            <a:r>
              <a:rPr lang="pt-BR" dirty="0"/>
              <a:t>O atributo </a:t>
            </a:r>
            <a:r>
              <a:rPr lang="pt-BR" i="1" dirty="0"/>
              <a:t>name</a:t>
            </a:r>
            <a:r>
              <a:rPr lang="pt-BR" dirty="0"/>
              <a:t> informa o nome da outra tabela, enquanto </a:t>
            </a:r>
            <a:r>
              <a:rPr lang="pt-BR" i="1" dirty="0"/>
              <a:t>pkJoinColumns</a:t>
            </a:r>
            <a:r>
              <a:rPr lang="pt-BR" dirty="0"/>
              <a:t> recebe um </a:t>
            </a:r>
            <a:r>
              <a:rPr lang="pt-BR" i="1" dirty="0"/>
              <a:t>array</a:t>
            </a:r>
            <a:r>
              <a:rPr lang="pt-BR" dirty="0"/>
              <a:t> de @</a:t>
            </a:r>
            <a:r>
              <a:rPr lang="pt-BR" i="1" dirty="0"/>
              <a:t>PrimaryKeyJoinColumn</a:t>
            </a:r>
            <a:r>
              <a:rPr lang="pt-BR" dirty="0"/>
              <a:t> indicando o nome do campo que é a chave primária da tabela</a:t>
            </a:r>
            <a:r>
              <a:rPr lang="pt-BR" dirty="0" smtClean="0"/>
              <a:t>.</a:t>
            </a:r>
          </a:p>
        </p:txBody>
      </p:sp>
      <p:pic>
        <p:nvPicPr>
          <p:cNvPr id="14" name="Espaço Reservado para Conteúdo 13"/>
          <p:cNvPicPr>
            <a:picLocks noGrp="1" noChangeAspect="1"/>
          </p:cNvPicPr>
          <p:nvPr>
            <p:ph sz="half" idx="1"/>
          </p:nvPr>
        </p:nvPicPr>
        <p:blipFill>
          <a:blip r:embed="rId2"/>
          <a:stretch>
            <a:fillRect/>
          </a:stretch>
        </p:blipFill>
        <p:spPr>
          <a:xfrm>
            <a:off x="164473" y="2157731"/>
            <a:ext cx="5717712" cy="3028418"/>
          </a:xfrm>
          <a:prstGeom prst="rect">
            <a:avLst/>
          </a:prstGeom>
        </p:spPr>
      </p:pic>
    </p:spTree>
    <p:extLst>
      <p:ext uri="{BB962C8B-B14F-4D97-AF65-F5344CB8AC3E}">
        <p14:creationId xmlns:p14="http://schemas.microsoft.com/office/powerpoint/2010/main" val="3623825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Impedância</a:t>
            </a:r>
            <a:endParaRPr lang="pt-BR" dirty="0"/>
          </a:p>
        </p:txBody>
      </p:sp>
      <p:graphicFrame>
        <p:nvGraphicFramePr>
          <p:cNvPr id="7" name="Espaço Reservado para Conteúdo 6"/>
          <p:cNvGraphicFramePr>
            <a:graphicFrameLocks noGrp="1"/>
          </p:cNvGraphicFramePr>
          <p:nvPr>
            <p:ph idx="1"/>
            <p:extLst/>
          </p:nvPr>
        </p:nvGraphicFramePr>
        <p:xfrm>
          <a:off x="122828" y="968993"/>
          <a:ext cx="7383440" cy="4967781"/>
        </p:xfrm>
        <a:graphic>
          <a:graphicData uri="http://schemas.openxmlformats.org/drawingml/2006/table">
            <a:tbl>
              <a:tblPr firstRow="1" bandRow="1">
                <a:tableStyleId>{073A0DAA-6AF3-43AB-8588-CEC1D06C72B9}</a:tableStyleId>
              </a:tblPr>
              <a:tblGrid>
                <a:gridCol w="3691720"/>
                <a:gridCol w="3691720"/>
              </a:tblGrid>
              <a:tr h="512680">
                <a:tc>
                  <a:txBody>
                    <a:bodyPr/>
                    <a:lstStyle/>
                    <a:p>
                      <a:r>
                        <a:rPr lang="pt-BR" dirty="0" smtClean="0"/>
                        <a:t>Modelo OO (Java)</a:t>
                      </a:r>
                      <a:endParaRPr lang="pt-BR" dirty="0"/>
                    </a:p>
                  </a:txBody>
                  <a:tcPr/>
                </a:tc>
                <a:tc>
                  <a:txBody>
                    <a:bodyPr/>
                    <a:lstStyle/>
                    <a:p>
                      <a:r>
                        <a:rPr lang="pt-BR" dirty="0" smtClean="0"/>
                        <a:t>Modelo Relacional</a:t>
                      </a:r>
                      <a:endParaRPr lang="pt-BR" dirty="0"/>
                    </a:p>
                  </a:txBody>
                  <a:tcPr/>
                </a:tc>
              </a:tr>
              <a:tr h="512680">
                <a:tc>
                  <a:txBody>
                    <a:bodyPr/>
                    <a:lstStyle/>
                    <a:p>
                      <a:r>
                        <a:rPr lang="pt-BR" dirty="0" smtClean="0"/>
                        <a:t>Objetos, classes</a:t>
                      </a:r>
                      <a:endParaRPr lang="pt-BR" dirty="0"/>
                    </a:p>
                  </a:txBody>
                  <a:tcPr/>
                </a:tc>
                <a:tc>
                  <a:txBody>
                    <a:bodyPr/>
                    <a:lstStyle/>
                    <a:p>
                      <a:r>
                        <a:rPr lang="pt-BR" dirty="0" smtClean="0"/>
                        <a:t>Tabelas, linhas</a:t>
                      </a:r>
                      <a:endParaRPr lang="pt-BR" dirty="0"/>
                    </a:p>
                  </a:txBody>
                  <a:tcPr/>
                </a:tc>
              </a:tr>
              <a:tr h="512680">
                <a:tc>
                  <a:txBody>
                    <a:bodyPr/>
                    <a:lstStyle/>
                    <a:p>
                      <a:r>
                        <a:rPr lang="pt-BR" dirty="0" smtClean="0"/>
                        <a:t>Atributos, propriedades</a:t>
                      </a:r>
                      <a:endParaRPr lang="pt-BR" dirty="0"/>
                    </a:p>
                  </a:txBody>
                  <a:tcPr/>
                </a:tc>
                <a:tc>
                  <a:txBody>
                    <a:bodyPr/>
                    <a:lstStyle/>
                    <a:p>
                      <a:r>
                        <a:rPr lang="pt-BR" dirty="0" smtClean="0"/>
                        <a:t>Colunas</a:t>
                      </a:r>
                      <a:endParaRPr lang="pt-BR" dirty="0"/>
                    </a:p>
                  </a:txBody>
                  <a:tcPr/>
                </a:tc>
              </a:tr>
              <a:tr h="512680">
                <a:tc>
                  <a:txBody>
                    <a:bodyPr/>
                    <a:lstStyle/>
                    <a:p>
                      <a:r>
                        <a:rPr lang="pt-BR" dirty="0" smtClean="0">
                          <a:hlinkClick r:id="rId2"/>
                        </a:rPr>
                        <a:t>Identidade</a:t>
                      </a:r>
                      <a:endParaRPr lang="pt-BR" dirty="0"/>
                    </a:p>
                  </a:txBody>
                  <a:tcPr/>
                </a:tc>
                <a:tc>
                  <a:txBody>
                    <a:bodyPr/>
                    <a:lstStyle/>
                    <a:p>
                      <a:r>
                        <a:rPr lang="pt-BR" dirty="0" smtClean="0"/>
                        <a:t>Chave</a:t>
                      </a:r>
                      <a:r>
                        <a:rPr lang="pt-BR" baseline="0" dirty="0" smtClean="0"/>
                        <a:t> primária</a:t>
                      </a:r>
                      <a:endParaRPr lang="pt-BR" dirty="0"/>
                    </a:p>
                  </a:txBody>
                  <a:tcPr/>
                </a:tc>
              </a:tr>
              <a:tr h="884901">
                <a:tc>
                  <a:txBody>
                    <a:bodyPr/>
                    <a:lstStyle/>
                    <a:p>
                      <a:r>
                        <a:rPr lang="pt-BR" dirty="0" smtClean="0"/>
                        <a:t>Relacionamento/referência a outra entidade</a:t>
                      </a:r>
                      <a:endParaRPr lang="pt-BR" dirty="0"/>
                    </a:p>
                  </a:txBody>
                  <a:tcPr/>
                </a:tc>
                <a:tc>
                  <a:txBody>
                    <a:bodyPr/>
                    <a:lstStyle/>
                    <a:p>
                      <a:r>
                        <a:rPr lang="pt-BR" dirty="0" smtClean="0"/>
                        <a:t>Chave estrangeira</a:t>
                      </a:r>
                      <a:endParaRPr lang="pt-BR" dirty="0"/>
                    </a:p>
                  </a:txBody>
                  <a:tcPr/>
                </a:tc>
              </a:tr>
              <a:tr h="512680">
                <a:tc>
                  <a:txBody>
                    <a:bodyPr/>
                    <a:lstStyle/>
                    <a:p>
                      <a:r>
                        <a:rPr lang="pt-BR" dirty="0" smtClean="0"/>
                        <a:t>Herança/polimorfismo</a:t>
                      </a:r>
                      <a:endParaRPr lang="pt-BR" dirty="0"/>
                    </a:p>
                  </a:txBody>
                  <a:tcPr/>
                </a:tc>
                <a:tc>
                  <a:txBody>
                    <a:bodyPr/>
                    <a:lstStyle/>
                    <a:p>
                      <a:r>
                        <a:rPr lang="pt-BR" dirty="0" smtClean="0"/>
                        <a:t>Não existe</a:t>
                      </a:r>
                      <a:endParaRPr lang="pt-BR" dirty="0"/>
                    </a:p>
                  </a:txBody>
                  <a:tcPr/>
                </a:tc>
              </a:tr>
              <a:tr h="759740">
                <a:tc>
                  <a:txBody>
                    <a:bodyPr/>
                    <a:lstStyle/>
                    <a:p>
                      <a:r>
                        <a:rPr lang="pt-BR" dirty="0" smtClean="0"/>
                        <a:t>Métodos</a:t>
                      </a:r>
                      <a:endParaRPr lang="pt-BR" dirty="0"/>
                    </a:p>
                  </a:txBody>
                  <a:tcPr/>
                </a:tc>
                <a:tc>
                  <a:txBody>
                    <a:bodyPr/>
                    <a:lstStyle/>
                    <a:p>
                      <a:r>
                        <a:rPr lang="pt-BR" dirty="0" smtClean="0"/>
                        <a:t>Paralelamente indireto à lógica SQL,</a:t>
                      </a:r>
                      <a:r>
                        <a:rPr lang="pt-BR" baseline="0" dirty="0" smtClean="0"/>
                        <a:t> </a:t>
                      </a:r>
                      <a:r>
                        <a:rPr lang="en-US" i="1" baseline="0" noProof="0" dirty="0" smtClean="0"/>
                        <a:t>stored procedures, triggers</a:t>
                      </a:r>
                      <a:r>
                        <a:rPr lang="pt-BR" baseline="0" dirty="0" smtClean="0"/>
                        <a:t>.</a:t>
                      </a:r>
                      <a:endParaRPr lang="pt-BR" dirty="0"/>
                    </a:p>
                  </a:txBody>
                  <a:tcPr/>
                </a:tc>
              </a:tr>
              <a:tr h="759740">
                <a:tc>
                  <a:txBody>
                    <a:bodyPr/>
                    <a:lstStyle/>
                    <a:p>
                      <a:r>
                        <a:rPr lang="pt-BR" dirty="0" smtClean="0"/>
                        <a:t>Código portátil</a:t>
                      </a:r>
                      <a:endParaRPr lang="pt-BR" dirty="0"/>
                    </a:p>
                  </a:txBody>
                  <a:tcPr/>
                </a:tc>
                <a:tc>
                  <a:txBody>
                    <a:bodyPr/>
                    <a:lstStyle/>
                    <a:p>
                      <a:r>
                        <a:rPr lang="pt-BR" dirty="0" smtClean="0"/>
                        <a:t>Não necessariamente portátil, depende do fornecedor.</a:t>
                      </a:r>
                      <a:endParaRPr lang="pt-BR" dirty="0"/>
                    </a:p>
                  </a:txBody>
                  <a:tcPr/>
                </a:tc>
              </a:tr>
            </a:tbl>
          </a:graphicData>
        </a:graphic>
      </p:graphicFrame>
    </p:spTree>
    <p:extLst>
      <p:ext uri="{BB962C8B-B14F-4D97-AF65-F5344CB8AC3E}">
        <p14:creationId xmlns:p14="http://schemas.microsoft.com/office/powerpoint/2010/main" val="8527822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Tabela na Mesma Classe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a:t>
            </a:r>
            <a:r>
              <a:rPr lang="pt-BR" i="1" dirty="0"/>
              <a:t>Basic</a:t>
            </a:r>
            <a:r>
              <a:rPr lang="pt-BR" dirty="0"/>
              <a:t> serve para indicar o </a:t>
            </a:r>
            <a:r>
              <a:rPr lang="pt-BR" i="1" dirty="0"/>
              <a:t>FetchType.LAZY</a:t>
            </a:r>
            <a:r>
              <a:rPr lang="pt-BR" dirty="0"/>
              <a:t>, que significa que o atributo </a:t>
            </a:r>
            <a:r>
              <a:rPr lang="pt-BR" i="1" dirty="0"/>
              <a:t>foto</a:t>
            </a:r>
            <a:r>
              <a:rPr lang="pt-BR" dirty="0"/>
              <a:t> será carregado sob demanda, apenas se necessário</a:t>
            </a:r>
            <a:r>
              <a:rPr lang="pt-BR" dirty="0" smtClean="0"/>
              <a:t>. Caso @</a:t>
            </a:r>
            <a:r>
              <a:rPr lang="pt-BR" i="1" dirty="0" smtClean="0"/>
              <a:t>Basic</a:t>
            </a:r>
            <a:r>
              <a:rPr lang="pt-BR" dirty="0" smtClean="0"/>
              <a:t> não </a:t>
            </a:r>
            <a:r>
              <a:rPr lang="pt-BR" dirty="0"/>
              <a:t>fosse informado, ou se </a:t>
            </a:r>
            <a:r>
              <a:rPr lang="pt-BR" i="1" dirty="0" smtClean="0"/>
              <a:t>FetchType.EAGER</a:t>
            </a:r>
            <a:r>
              <a:rPr lang="pt-BR" dirty="0" smtClean="0"/>
              <a:t>, sempre que o usuário fosse lido do banco de dados, a foto também seria.</a:t>
            </a:r>
            <a:endParaRPr lang="pt-BR" i="1" dirty="0"/>
          </a:p>
          <a:p>
            <a:pPr>
              <a:buFont typeface="Arial" panose="020B0604020202020204" pitchFamily="34" charset="0"/>
              <a:buChar char="•"/>
            </a:pPr>
            <a:r>
              <a:rPr lang="pt-BR" dirty="0" smtClean="0"/>
              <a:t> E </a:t>
            </a:r>
            <a:r>
              <a:rPr lang="pt-BR" dirty="0"/>
              <a:t>se fosse necessário mapear mais tabelas</a:t>
            </a:r>
            <a:r>
              <a:rPr lang="pt-BR" dirty="0" smtClean="0"/>
              <a:t>?</a:t>
            </a:r>
          </a:p>
          <a:p>
            <a:pPr>
              <a:buFont typeface="Arial" panose="020B0604020202020204" pitchFamily="34" charset="0"/>
              <a:buChar char="•"/>
            </a:pPr>
            <a:r>
              <a:rPr lang="pt-BR" dirty="0"/>
              <a:t> Utilize @</a:t>
            </a:r>
            <a:r>
              <a:rPr lang="pt-BR" i="1" dirty="0" smtClean="0"/>
              <a:t>SecondaryTables</a:t>
            </a:r>
            <a:r>
              <a:rPr lang="pt-BR" dirty="0" smtClean="0"/>
              <a:t>, que possui um </a:t>
            </a:r>
            <a:r>
              <a:rPr lang="pt-BR" i="1" dirty="0" smtClean="0"/>
              <a:t>array</a:t>
            </a:r>
            <a:r>
              <a:rPr lang="pt-BR" dirty="0" smtClean="0"/>
              <a:t> de </a:t>
            </a:r>
            <a:r>
              <a:rPr lang="pt-BR" dirty="0"/>
              <a:t>@</a:t>
            </a:r>
            <a:r>
              <a:rPr lang="pt-BR" i="1" dirty="0" smtClean="0"/>
              <a:t>SecondaryTable. </a:t>
            </a:r>
            <a:r>
              <a:rPr lang="pt-BR" dirty="0" smtClean="0"/>
              <a:t>Se houver mais de um campo com o mesmo nome em diferentes tabelas, use </a:t>
            </a:r>
            <a:r>
              <a:rPr lang="pt-BR" i="1" dirty="0" smtClean="0"/>
              <a:t>table</a:t>
            </a:r>
            <a:r>
              <a:rPr lang="pt-BR" dirty="0" smtClean="0"/>
              <a:t> para resolver a ambiguidade.</a:t>
            </a:r>
            <a:endParaRPr lang="pt-BR" i="1" dirty="0"/>
          </a:p>
        </p:txBody>
      </p:sp>
    </p:spTree>
    <p:extLst>
      <p:ext uri="{BB962C8B-B14F-4D97-AF65-F5344CB8AC3E}">
        <p14:creationId xmlns:p14="http://schemas.microsoft.com/office/powerpoint/2010/main" val="4329583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5" name="Espaço Reservado para Texto 4"/>
          <p:cNvSpPr>
            <a:spLocks noGrp="1"/>
          </p:cNvSpPr>
          <p:nvPr>
            <p:ph type="body" sz="half" idx="2"/>
          </p:nvPr>
        </p:nvSpPr>
        <p:spPr/>
        <p:txBody>
          <a:bodyPr>
            <a:normAutofit lnSpcReduction="10000"/>
          </a:bodyPr>
          <a:lstStyle/>
          <a:p>
            <a:r>
              <a:rPr lang="pt-BR" sz="2400" dirty="0" smtClean="0"/>
              <a:t>Suponha que o usuário possuía um e somente um cartão de crédito.</a:t>
            </a:r>
          </a:p>
          <a:p>
            <a:r>
              <a:rPr lang="pt-BR" sz="2400" dirty="0" smtClean="0"/>
              <a:t>Na tabela TB_USUARIO, ID_CARTAO_CREDITO, chave estrangeira para ID de TB_CARTAO_CREDITO, é </a:t>
            </a:r>
            <a:r>
              <a:rPr lang="en-US" sz="2400" i="1" dirty="0" smtClean="0"/>
              <a:t>unique</a:t>
            </a:r>
            <a:r>
              <a:rPr lang="pt-BR" sz="2400" dirty="0" smtClean="0"/>
              <a:t>.</a:t>
            </a:r>
            <a:endParaRPr lang="pt-BR" sz="2400" dirty="0"/>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275" y="706592"/>
            <a:ext cx="5955873" cy="4932208"/>
          </a:xfrm>
        </p:spPr>
      </p:pic>
    </p:spTree>
    <p:extLst>
      <p:ext uri="{BB962C8B-B14F-4D97-AF65-F5344CB8AC3E}">
        <p14:creationId xmlns:p14="http://schemas.microsoft.com/office/powerpoint/2010/main" val="38506726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pic>
        <p:nvPicPr>
          <p:cNvPr id="4" name="Espaço Reservado para Conteúdo 3">
            <a:hlinkClick r:id="rId2"/>
          </p:cNvPr>
          <p:cNvPicPr>
            <a:picLocks noGrp="1" noChangeAspect="1"/>
          </p:cNvPicPr>
          <p:nvPr>
            <p:ph idx="1"/>
          </p:nvPr>
        </p:nvPicPr>
        <p:blipFill>
          <a:blip r:embed="rId3"/>
          <a:stretch>
            <a:fillRect/>
          </a:stretch>
        </p:blipFill>
        <p:spPr>
          <a:xfrm>
            <a:off x="849312" y="1828800"/>
            <a:ext cx="9864181" cy="3916481"/>
          </a:xfrm>
          <a:prstGeom prst="rect">
            <a:avLst/>
          </a:prstGeom>
        </p:spPr>
      </p:pic>
    </p:spTree>
    <p:extLst>
      <p:ext uri="{BB962C8B-B14F-4D97-AF65-F5344CB8AC3E}">
        <p14:creationId xmlns:p14="http://schemas.microsoft.com/office/powerpoint/2010/main" val="12705823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4" name="Espaço Reservado para Conteúdo 3"/>
          <p:cNvPicPr>
            <a:picLocks noGrp="1" noChangeAspect="1"/>
          </p:cNvPicPr>
          <p:nvPr>
            <p:ph idx="1"/>
          </p:nvPr>
        </p:nvPicPr>
        <p:blipFill>
          <a:blip r:embed="rId2"/>
          <a:stretch>
            <a:fillRect/>
          </a:stretch>
        </p:blipFill>
        <p:spPr>
          <a:xfrm>
            <a:off x="2306473" y="1967361"/>
            <a:ext cx="5540990" cy="2850710"/>
          </a:xfrm>
          <a:prstGeom prst="rect">
            <a:avLst/>
          </a:prstGeom>
        </p:spPr>
      </p:pic>
    </p:spTree>
    <p:extLst>
      <p:ext uri="{BB962C8B-B14F-4D97-AF65-F5344CB8AC3E}">
        <p14:creationId xmlns:p14="http://schemas.microsoft.com/office/powerpoint/2010/main" val="16951356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4" name="Espaço Reservado para Texto 3"/>
          <p:cNvSpPr>
            <a:spLocks noGrp="1"/>
          </p:cNvSpPr>
          <p:nvPr>
            <p:ph type="body" sz="half" idx="2"/>
          </p:nvPr>
        </p:nvSpPr>
        <p:spPr/>
        <p:txBody>
          <a:bodyPr>
            <a:normAutofit/>
          </a:bodyPr>
          <a:lstStyle/>
          <a:p>
            <a:r>
              <a:rPr lang="pt-BR" sz="2400" noProof="1" smtClean="0"/>
              <a:t>Ao persistir a instância de </a:t>
            </a:r>
            <a:r>
              <a:rPr lang="pt-BR" sz="2400" i="1" noProof="1" smtClean="0"/>
              <a:t>Usuario</a:t>
            </a:r>
            <a:r>
              <a:rPr lang="pt-BR" sz="2400" noProof="1" smtClean="0"/>
              <a:t> na base de dados, o provedor JPA também persiste a instância de </a:t>
            </a:r>
            <a:r>
              <a:rPr lang="pt-BR" sz="2400" i="1" noProof="1" smtClean="0"/>
              <a:t>CartaoCredito</a:t>
            </a:r>
            <a:r>
              <a:rPr lang="pt-BR" sz="2400" noProof="1" smtClean="0"/>
              <a:t>, devido ao </a:t>
            </a:r>
            <a:r>
              <a:rPr lang="pt-BR" sz="2400" i="1" noProof="1" smtClean="0"/>
              <a:t>CascadeType.ALL</a:t>
            </a:r>
            <a:endParaRPr lang="pt-BR" sz="2400" i="1" noProof="1"/>
          </a:p>
        </p:txBody>
      </p:sp>
      <p:pic>
        <p:nvPicPr>
          <p:cNvPr id="7" name="Espaço Reservado para Conteúdo 6"/>
          <p:cNvPicPr>
            <a:picLocks noGrp="1" noChangeAspect="1"/>
          </p:cNvPicPr>
          <p:nvPr>
            <p:ph idx="1"/>
          </p:nvPr>
        </p:nvPicPr>
        <p:blipFill>
          <a:blip r:embed="rId3"/>
          <a:stretch>
            <a:fillRect/>
          </a:stretch>
        </p:blipFill>
        <p:spPr>
          <a:xfrm>
            <a:off x="94689" y="641445"/>
            <a:ext cx="7452522" cy="5426908"/>
          </a:xfrm>
          <a:prstGeom prst="rect">
            <a:avLst/>
          </a:prstGeom>
        </p:spPr>
      </p:pic>
    </p:spTree>
    <p:extLst>
      <p:ext uri="{BB962C8B-B14F-4D97-AF65-F5344CB8AC3E}">
        <p14:creationId xmlns:p14="http://schemas.microsoft.com/office/powerpoint/2010/main" val="301853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Experimente tirar o </a:t>
            </a:r>
            <a:r>
              <a:rPr lang="pt-BR" i="1" noProof="1" smtClean="0"/>
              <a:t>CascadeType.ALL </a:t>
            </a:r>
            <a:r>
              <a:rPr lang="pt-BR" noProof="1" smtClean="0"/>
              <a:t>do mapeamento...</a:t>
            </a:r>
          </a:p>
          <a:p>
            <a:pPr>
              <a:buFont typeface="Arial" panose="020B0604020202020204" pitchFamily="34" charset="0"/>
              <a:buChar char="•"/>
            </a:pPr>
            <a:r>
              <a:rPr lang="pt-BR" noProof="1" smtClean="0"/>
              <a:t> </a:t>
            </a:r>
            <a:r>
              <a:rPr lang="en-US" noProof="1" smtClean="0">
                <a:solidFill>
                  <a:srgbClr val="FF0000"/>
                </a:solidFill>
              </a:rPr>
              <a:t>org.hibernate.TransientPropertyValueException: Not-null property references a transient value - transient instance must be saved before current operation : exemplo.jpa.Usuario.cartaoCredito -&gt; exemplo.jpa.CartaoCredito</a:t>
            </a:r>
          </a:p>
          <a:p>
            <a:endParaRPr lang="en-US" noProof="1" smtClean="0"/>
          </a:p>
          <a:p>
            <a:pPr>
              <a:buFont typeface="Arial" panose="020B0604020202020204" pitchFamily="34" charset="0"/>
              <a:buChar char="•"/>
            </a:pPr>
            <a:endParaRPr lang="pt-BR" dirty="0" smtClean="0"/>
          </a:p>
        </p:txBody>
      </p:sp>
    </p:spTree>
    <p:extLst>
      <p:ext uri="{BB962C8B-B14F-4D97-AF65-F5344CB8AC3E}">
        <p14:creationId xmlns:p14="http://schemas.microsoft.com/office/powerpoint/2010/main" val="15520117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6" name="Espaço Reservado para Conteúdo 5"/>
          <p:cNvPicPr>
            <a:picLocks noGrp="1" noChangeAspect="1"/>
          </p:cNvPicPr>
          <p:nvPr>
            <p:ph idx="1"/>
          </p:nvPr>
        </p:nvPicPr>
        <p:blipFill>
          <a:blip r:embed="rId2"/>
          <a:stretch>
            <a:fillRect/>
          </a:stretch>
        </p:blipFill>
        <p:spPr>
          <a:xfrm>
            <a:off x="111819" y="1760561"/>
            <a:ext cx="7409432" cy="2579427"/>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400" noProof="1" smtClean="0"/>
              <a:t>Consultando a instância de </a:t>
            </a:r>
            <a:r>
              <a:rPr lang="pt-BR" sz="2400" i="1" noProof="1" smtClean="0"/>
              <a:t>Usuario</a:t>
            </a:r>
            <a:r>
              <a:rPr lang="pt-BR" sz="2400" noProof="1" smtClean="0"/>
              <a:t> pelo id, podemos observar que os dados da instância associadas de </a:t>
            </a:r>
            <a:r>
              <a:rPr lang="pt-BR" sz="2400" i="1" noProof="1" smtClean="0"/>
              <a:t>CartaoCredito</a:t>
            </a:r>
            <a:r>
              <a:rPr lang="pt-BR" sz="2400" noProof="1" smtClean="0"/>
              <a:t> serão também carregadas (</a:t>
            </a:r>
            <a:r>
              <a:rPr lang="pt-BR" sz="2400" i="1" noProof="1" smtClean="0"/>
              <a:t>FetchType.EAGER</a:t>
            </a:r>
            <a:r>
              <a:rPr lang="pt-BR" sz="2400" noProof="1" smtClean="0"/>
              <a:t>) mesmo que as informações do cartão de crédito não estejam sendo utilizadas</a:t>
            </a:r>
            <a:r>
              <a:rPr lang="pt-BR" sz="2400" dirty="0" smtClean="0"/>
              <a:t>.</a:t>
            </a:r>
            <a:endParaRPr lang="pt-BR" sz="2400" dirty="0"/>
          </a:p>
        </p:txBody>
      </p:sp>
      <p:pic>
        <p:nvPicPr>
          <p:cNvPr id="7" name="Imagem 6"/>
          <p:cNvPicPr>
            <a:picLocks noChangeAspect="1"/>
          </p:cNvPicPr>
          <p:nvPr/>
        </p:nvPicPr>
        <p:blipFill>
          <a:blip r:embed="rId3"/>
          <a:stretch>
            <a:fillRect/>
          </a:stretch>
        </p:blipFill>
        <p:spPr>
          <a:xfrm>
            <a:off x="111819" y="4740108"/>
            <a:ext cx="7409432" cy="254973"/>
          </a:xfrm>
          <a:prstGeom prst="rect">
            <a:avLst/>
          </a:prstGeom>
        </p:spPr>
      </p:pic>
    </p:spTree>
    <p:extLst>
      <p:ext uri="{BB962C8B-B14F-4D97-AF65-F5344CB8AC3E}">
        <p14:creationId xmlns:p14="http://schemas.microsoft.com/office/powerpoint/2010/main" val="31632791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873457" y="542282"/>
            <a:ext cx="5113150" cy="5690837"/>
          </a:xfrm>
          <a:prstGeom prst="rect">
            <a:avLst/>
          </a:prstGeom>
        </p:spPr>
      </p:pic>
      <p:sp>
        <p:nvSpPr>
          <p:cNvPr id="9" name="Espaço Reservado para Texto 8"/>
          <p:cNvSpPr>
            <a:spLocks noGrp="1"/>
          </p:cNvSpPr>
          <p:nvPr>
            <p:ph type="body" sz="half" idx="2"/>
          </p:nvPr>
        </p:nvSpPr>
        <p:spPr/>
        <p:txBody>
          <a:bodyPr>
            <a:normAutofit fontScale="92500" lnSpcReduction="10000"/>
          </a:bodyPr>
          <a:lstStyle/>
          <a:p>
            <a:r>
              <a:rPr lang="pt-BR" sz="2400" dirty="0" smtClean="0"/>
              <a:t>Mesmo sem uso, os dados de </a:t>
            </a:r>
            <a:r>
              <a:rPr lang="pt-BR" sz="2400" i="1" dirty="0" smtClean="0"/>
              <a:t>TB_CARTAO_CREDITO</a:t>
            </a:r>
            <a:r>
              <a:rPr lang="pt-BR" sz="2400" dirty="0" smtClean="0"/>
              <a:t> são carregados.</a:t>
            </a:r>
          </a:p>
          <a:p>
            <a:r>
              <a:rPr lang="pt-BR" sz="2400" dirty="0" smtClean="0"/>
              <a:t>Se modificarmos o </a:t>
            </a:r>
            <a:r>
              <a:rPr lang="en-US" sz="2400" i="1" dirty="0" smtClean="0"/>
              <a:t>fetch</a:t>
            </a:r>
            <a:r>
              <a:rPr lang="pt-BR" sz="2400" dirty="0" smtClean="0"/>
              <a:t> de </a:t>
            </a:r>
            <a:r>
              <a:rPr lang="pt-BR" sz="2400" i="1" dirty="0" smtClean="0"/>
              <a:t>CartaoCredito</a:t>
            </a:r>
            <a:r>
              <a:rPr lang="pt-BR" sz="2400" dirty="0"/>
              <a:t> para </a:t>
            </a:r>
            <a:r>
              <a:rPr lang="pt-BR" sz="2400" i="1" dirty="0" smtClean="0"/>
              <a:t>FetchType.LAZY, </a:t>
            </a:r>
            <a:r>
              <a:rPr lang="pt-BR" sz="2400" dirty="0" smtClean="0"/>
              <a:t>os dados de TB_CARTAO_CREDITO não serão carregados até que sejam necessários.</a:t>
            </a:r>
            <a:endParaRPr lang="pt-BR" sz="2400" i="1" dirty="0"/>
          </a:p>
        </p:txBody>
      </p:sp>
    </p:spTree>
    <p:extLst>
      <p:ext uri="{BB962C8B-B14F-4D97-AF65-F5344CB8AC3E}">
        <p14:creationId xmlns:p14="http://schemas.microsoft.com/office/powerpoint/2010/main" val="17954914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sp>
        <p:nvSpPr>
          <p:cNvPr id="9" name="Espaço Reservado para Texto 8"/>
          <p:cNvSpPr>
            <a:spLocks noGrp="1"/>
          </p:cNvSpPr>
          <p:nvPr>
            <p:ph type="body" sz="half" idx="2"/>
          </p:nvPr>
        </p:nvSpPr>
        <p:spPr/>
        <p:txBody>
          <a:bodyPr>
            <a:normAutofit/>
          </a:bodyPr>
          <a:lstStyle/>
          <a:p>
            <a:r>
              <a:rPr lang="pt-BR" sz="2400" dirty="0" smtClean="0"/>
              <a:t>Por outro lado, os dados de TB_TELEFONE são carregados apenas quando necessário</a:t>
            </a:r>
            <a:r>
              <a:rPr lang="pt-BR" sz="2400" dirty="0"/>
              <a:t>, pois o </a:t>
            </a:r>
            <a:r>
              <a:rPr lang="en-US" sz="2400" i="1" dirty="0" smtClean="0"/>
              <a:t>fetch</a:t>
            </a:r>
            <a:r>
              <a:rPr lang="pt-BR" sz="2400" dirty="0" smtClean="0"/>
              <a:t> padrão de </a:t>
            </a:r>
            <a:r>
              <a:rPr lang="pt-BR" sz="2400" dirty="0"/>
              <a:t>@</a:t>
            </a:r>
            <a:r>
              <a:rPr lang="pt-BR" sz="2400" i="1" dirty="0" smtClean="0"/>
              <a:t>ElementCollection</a:t>
            </a:r>
            <a:r>
              <a:rPr lang="pt-BR" sz="2400" dirty="0" smtClean="0"/>
              <a:t> é </a:t>
            </a:r>
            <a:r>
              <a:rPr lang="pt-BR" sz="2400" i="1" dirty="0" smtClean="0"/>
              <a:t>FetchType.LAZY</a:t>
            </a:r>
            <a:r>
              <a:rPr lang="pt-BR" sz="2400" dirty="0" smtClean="0"/>
              <a:t>.</a:t>
            </a:r>
            <a:endParaRPr lang="pt-BR" sz="2400" dirty="0"/>
          </a:p>
        </p:txBody>
      </p:sp>
      <p:pic>
        <p:nvPicPr>
          <p:cNvPr id="3" name="Espaço Reservado para Conteúdo 2"/>
          <p:cNvPicPr>
            <a:picLocks noGrp="1" noChangeAspect="1"/>
          </p:cNvPicPr>
          <p:nvPr>
            <p:ph idx="1"/>
          </p:nvPr>
        </p:nvPicPr>
        <p:blipFill>
          <a:blip r:embed="rId2"/>
          <a:stretch>
            <a:fillRect/>
          </a:stretch>
        </p:blipFill>
        <p:spPr>
          <a:xfrm>
            <a:off x="709683" y="2040955"/>
            <a:ext cx="5766531" cy="2026078"/>
          </a:xfrm>
          <a:prstGeom prst="rect">
            <a:avLst/>
          </a:prstGeom>
        </p:spPr>
      </p:pic>
    </p:spTree>
    <p:extLst>
      <p:ext uri="{BB962C8B-B14F-4D97-AF65-F5344CB8AC3E}">
        <p14:creationId xmlns:p14="http://schemas.microsoft.com/office/powerpoint/2010/main" val="40449496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normAutofit lnSpcReduction="10000"/>
          </a:bodyPr>
          <a:lstStyle/>
          <a:p>
            <a:pPr>
              <a:buFont typeface="Arial" panose="020B0604020202020204" pitchFamily="34" charset="0"/>
              <a:buChar char="•"/>
            </a:pPr>
            <a:r>
              <a:rPr lang="pt-BR" dirty="0" smtClean="0"/>
              <a:t> E se nosso relacionamento for bidirecional?</a:t>
            </a:r>
          </a:p>
          <a:p>
            <a:pPr>
              <a:buFont typeface="Arial" panose="020B0604020202020204" pitchFamily="34" charset="0"/>
              <a:buChar char="•"/>
            </a:pPr>
            <a:r>
              <a:rPr lang="pt-BR" dirty="0"/>
              <a:t> </a:t>
            </a:r>
            <a:r>
              <a:rPr lang="pt-BR" dirty="0" smtClean="0"/>
              <a:t>Deveremos escolher um lado </a:t>
            </a:r>
            <a:r>
              <a:rPr lang="pt-BR" dirty="0"/>
              <a:t>dominante. </a:t>
            </a:r>
            <a:r>
              <a:rPr lang="pt-BR" dirty="0" smtClean="0"/>
              <a:t>No caso de </a:t>
            </a:r>
            <a:r>
              <a:rPr lang="pt-BR" i="1" dirty="0" smtClean="0"/>
              <a:t>Usuario</a:t>
            </a:r>
            <a:r>
              <a:rPr lang="pt-BR" dirty="0" smtClean="0"/>
              <a:t> e </a:t>
            </a:r>
            <a:r>
              <a:rPr lang="pt-BR" i="1" dirty="0" smtClean="0"/>
              <a:t>CartaoCredito</a:t>
            </a:r>
            <a:r>
              <a:rPr lang="pt-BR" dirty="0" smtClean="0"/>
              <a:t>, vamos manter o mapeamento como está em </a:t>
            </a:r>
            <a:r>
              <a:rPr lang="pt-BR" i="1" dirty="0" smtClean="0"/>
              <a:t>Usuario</a:t>
            </a:r>
            <a:r>
              <a:rPr lang="pt-BR" dirty="0" smtClean="0"/>
              <a:t> e modificar a classe </a:t>
            </a:r>
            <a:r>
              <a:rPr lang="pt-BR" i="1" dirty="0" smtClean="0"/>
              <a:t>CartaoCredito.</a:t>
            </a:r>
          </a:p>
          <a:p>
            <a:pPr>
              <a:buFont typeface="Arial" panose="020B0604020202020204" pitchFamily="34" charset="0"/>
              <a:buChar char="•"/>
            </a:pPr>
            <a:r>
              <a:rPr lang="pt-BR" i="1" dirty="0" smtClean="0"/>
              <a:t> </a:t>
            </a:r>
            <a:r>
              <a:rPr lang="pt-BR" dirty="0" smtClean="0"/>
              <a:t>O</a:t>
            </a:r>
            <a:r>
              <a:rPr lang="pt-BR" i="1" dirty="0" smtClean="0"/>
              <a:t> </a:t>
            </a:r>
            <a:r>
              <a:rPr lang="pt-BR" dirty="0"/>
              <a:t>atributo </a:t>
            </a:r>
            <a:r>
              <a:rPr lang="pt-BR" i="1" dirty="0"/>
              <a:t>mappedBy</a:t>
            </a:r>
            <a:r>
              <a:rPr lang="pt-BR" dirty="0"/>
              <a:t> </a:t>
            </a:r>
            <a:r>
              <a:rPr lang="pt-BR" dirty="0" smtClean="0"/>
              <a:t>informa que o lado dominante no relacionamento será o </a:t>
            </a:r>
            <a:r>
              <a:rPr lang="pt-BR" i="1" dirty="0" smtClean="0"/>
              <a:t>Usuario</a:t>
            </a:r>
            <a:r>
              <a:rPr lang="pt-BR" dirty="0" smtClean="0"/>
              <a:t>.</a:t>
            </a:r>
            <a:endParaRPr lang="pt-BR" dirty="0"/>
          </a:p>
        </p:txBody>
      </p:sp>
      <p:pic>
        <p:nvPicPr>
          <p:cNvPr id="7" name="Espaço Reservado para Conteúdo 6"/>
          <p:cNvPicPr>
            <a:picLocks noGrp="1" noChangeAspect="1"/>
          </p:cNvPicPr>
          <p:nvPr>
            <p:ph sz="half" idx="2"/>
          </p:nvPr>
        </p:nvPicPr>
        <p:blipFill>
          <a:blip r:embed="rId2"/>
          <a:stretch>
            <a:fillRect/>
          </a:stretch>
        </p:blipFill>
        <p:spPr>
          <a:xfrm>
            <a:off x="5480418" y="1998134"/>
            <a:ext cx="6201750" cy="1869742"/>
          </a:xfrm>
          <a:prstGeom prst="rect">
            <a:avLst/>
          </a:prstGeom>
        </p:spPr>
      </p:pic>
    </p:spTree>
    <p:extLst>
      <p:ext uri="{BB962C8B-B14F-4D97-AF65-F5344CB8AC3E}">
        <p14:creationId xmlns:p14="http://schemas.microsoft.com/office/powerpoint/2010/main" val="3386501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JPA</a:t>
            </a:r>
            <a:endParaRPr lang="pt-BR" dirty="0"/>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JPA é uma especificação, é </a:t>
            </a:r>
            <a:r>
              <a:rPr lang="pt-BR" dirty="0"/>
              <a:t>o padrão Java para </a:t>
            </a:r>
            <a:r>
              <a:rPr lang="pt-BR" dirty="0" smtClean="0"/>
              <a:t>criar, </a:t>
            </a:r>
            <a:r>
              <a:rPr lang="pt-BR" dirty="0"/>
              <a:t>recuperar, atualizar </a:t>
            </a:r>
            <a:r>
              <a:rPr lang="pt-BR" dirty="0" smtClean="0"/>
              <a:t>e excluir </a:t>
            </a:r>
            <a:r>
              <a:rPr lang="pt-BR" dirty="0"/>
              <a:t>dados </a:t>
            </a:r>
            <a:r>
              <a:rPr lang="pt-BR" dirty="0" smtClean="0"/>
              <a:t>(CRUD) </a:t>
            </a:r>
            <a:r>
              <a:rPr lang="pt-BR" dirty="0"/>
              <a:t>a partir de bancos de dados </a:t>
            </a:r>
            <a:r>
              <a:rPr lang="pt-BR" dirty="0" smtClean="0"/>
              <a:t>relacionais. A versão atual é a 2.1.</a:t>
            </a:r>
          </a:p>
          <a:p>
            <a:pPr>
              <a:buFont typeface="Arial" panose="020B0604020202020204" pitchFamily="34" charset="0"/>
              <a:buChar char="•"/>
            </a:pPr>
            <a:r>
              <a:rPr lang="pt-BR" dirty="0"/>
              <a:t> </a:t>
            </a:r>
            <a:r>
              <a:rPr lang="pt-BR" dirty="0" smtClean="0"/>
              <a:t>Ao contrário de JDBC, JPA permite que possamos trabalhar mais focados no paradigma OO, em vez de no paradigma relacional.</a:t>
            </a:r>
          </a:p>
          <a:p>
            <a:pPr>
              <a:buFont typeface="Arial" panose="020B0604020202020204" pitchFamily="34" charset="0"/>
              <a:buChar char="•"/>
            </a:pPr>
            <a:r>
              <a:rPr lang="pt-BR" dirty="0"/>
              <a:t> </a:t>
            </a:r>
            <a:r>
              <a:rPr lang="pt-BR" dirty="0" smtClean="0"/>
              <a:t>Diminui a complexidade da integração de uma aplicação OO Java com um banco de </a:t>
            </a:r>
            <a:r>
              <a:rPr lang="pt-BR" dirty="0"/>
              <a:t>dados relacional, </a:t>
            </a:r>
            <a:r>
              <a:rPr lang="pt-BR" dirty="0" smtClean="0"/>
              <a:t>facilitando </a:t>
            </a:r>
            <a:r>
              <a:rPr lang="pt-BR" dirty="0"/>
              <a:t>muito a implementação do código que manipula </a:t>
            </a:r>
            <a:r>
              <a:rPr lang="pt-BR" dirty="0" smtClean="0"/>
              <a:t>informações armazenadas no </a:t>
            </a:r>
            <a:r>
              <a:rPr lang="pt-BR" dirty="0"/>
              <a:t>banco de </a:t>
            </a:r>
            <a:r>
              <a:rPr lang="pt-BR" dirty="0" smtClean="0"/>
              <a:t>dados.</a:t>
            </a:r>
          </a:p>
          <a:p>
            <a:endParaRPr lang="pt-BR" dirty="0" smtClean="0"/>
          </a:p>
          <a:p>
            <a:endParaRPr lang="pt-BR" dirty="0"/>
          </a:p>
        </p:txBody>
      </p:sp>
    </p:spTree>
    <p:extLst>
      <p:ext uri="{BB962C8B-B14F-4D97-AF65-F5344CB8AC3E}">
        <p14:creationId xmlns:p14="http://schemas.microsoft.com/office/powerpoint/2010/main" val="12517204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É importante observe que a </a:t>
            </a:r>
            <a:r>
              <a:rPr lang="pt-BR" dirty="0"/>
              <a:t>JPA não fará o relacionamento entre classes </a:t>
            </a:r>
            <a:r>
              <a:rPr lang="pt-BR" dirty="0" smtClean="0"/>
              <a:t>automaticamente.</a:t>
            </a:r>
          </a:p>
          <a:p>
            <a:pPr>
              <a:buFont typeface="Arial" panose="020B0604020202020204" pitchFamily="34" charset="0"/>
              <a:buChar char="•"/>
            </a:pPr>
            <a:r>
              <a:rPr lang="pt-BR" dirty="0"/>
              <a:t> </a:t>
            </a:r>
            <a:r>
              <a:rPr lang="pt-BR" dirty="0" smtClean="0"/>
              <a:t>Portanto, se o relacionamento é bidirecional, é preciso fazer isso explicitamente.</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359528" y="2157731"/>
            <a:ext cx="5419994" cy="1068091"/>
          </a:xfrm>
          <a:prstGeom prst="rect">
            <a:avLst/>
          </a:prstGeom>
        </p:spPr>
      </p:pic>
    </p:spTree>
    <p:extLst>
      <p:ext uri="{BB962C8B-B14F-4D97-AF65-F5344CB8AC3E}">
        <p14:creationId xmlns:p14="http://schemas.microsoft.com/office/powerpoint/2010/main" val="26325736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Atributos da anotação @</a:t>
            </a:r>
            <a:r>
              <a:rPr lang="en-US" i="1" noProof="1" smtClean="0"/>
              <a:t>OneToOne</a:t>
            </a:r>
            <a:endParaRPr lang="en-US" i="1" noProof="1"/>
          </a:p>
        </p:txBody>
      </p:sp>
      <p:pic>
        <p:nvPicPr>
          <p:cNvPr id="7" name="Espaço Reservado para Conteúdo 6"/>
          <p:cNvPicPr>
            <a:picLocks noGrp="1" noChangeAspect="1"/>
          </p:cNvPicPr>
          <p:nvPr>
            <p:ph idx="1"/>
          </p:nvPr>
        </p:nvPicPr>
        <p:blipFill>
          <a:blip r:embed="rId2"/>
          <a:stretch>
            <a:fillRect/>
          </a:stretch>
        </p:blipFill>
        <p:spPr>
          <a:xfrm>
            <a:off x="122215" y="1596788"/>
            <a:ext cx="7456496" cy="3411939"/>
          </a:xfrm>
          <a:prstGeom prst="rect">
            <a:avLst/>
          </a:prstGeom>
        </p:spPr>
      </p:pic>
      <p:sp>
        <p:nvSpPr>
          <p:cNvPr id="6" name="Espaço Reservado para Texto 5"/>
          <p:cNvSpPr>
            <a:spLocks noGrp="1"/>
          </p:cNvSpPr>
          <p:nvPr>
            <p:ph type="body" sz="half" idx="2"/>
          </p:nvPr>
        </p:nvSpPr>
        <p:spPr/>
        <p:txBody>
          <a:bodyPr/>
          <a:lstStyle/>
          <a:p>
            <a:endParaRPr lang="pt-BR"/>
          </a:p>
        </p:txBody>
      </p:sp>
    </p:spTree>
    <p:extLst>
      <p:ext uri="{BB962C8B-B14F-4D97-AF65-F5344CB8AC3E}">
        <p14:creationId xmlns:p14="http://schemas.microsoft.com/office/powerpoint/2010/main" val="37320447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Relacionamentos Muitos Para Um e Um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possua várias ofertas, e que uma oferta se refere a apenas um único item.</a:t>
            </a:r>
          </a:p>
        </p:txBody>
      </p:sp>
      <p:pic>
        <p:nvPicPr>
          <p:cNvPr id="10" name="Espaço Reservado para Conteúdo 9"/>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99104" y="2157731"/>
            <a:ext cx="4664075" cy="2869533"/>
          </a:xfrm>
        </p:spPr>
      </p:pic>
    </p:spTree>
    <p:extLst>
      <p:ext uri="{BB962C8B-B14F-4D97-AF65-F5344CB8AC3E}">
        <p14:creationId xmlns:p14="http://schemas.microsoft.com/office/powerpoint/2010/main" val="15182982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8065827" y="542282"/>
            <a:ext cx="3739485" cy="1920240"/>
          </a:xfrm>
        </p:spPr>
        <p:txBody>
          <a:bodyPr/>
          <a:lstStyle/>
          <a:p>
            <a:r>
              <a:rPr lang="pt-BR" dirty="0"/>
              <a:t>Relacionamentos Muitos Para Um e Um Para Muitos</a:t>
            </a:r>
          </a:p>
        </p:txBody>
      </p:sp>
      <p:sp>
        <p:nvSpPr>
          <p:cNvPr id="11" name="Espaço Reservado para Texto 10"/>
          <p:cNvSpPr>
            <a:spLocks noGrp="1"/>
          </p:cNvSpPr>
          <p:nvPr>
            <p:ph type="body" sz="half" idx="2"/>
          </p:nvPr>
        </p:nvSpPr>
        <p:spPr>
          <a:xfrm>
            <a:off x="8275982" y="2511813"/>
            <a:ext cx="3398520" cy="3452259"/>
          </a:xfrm>
        </p:spPr>
        <p:txBody>
          <a:bodyPr>
            <a:noAutofit/>
          </a:bodyPr>
          <a:lstStyle/>
          <a:p>
            <a:r>
              <a:rPr lang="pt-BR" sz="2400" dirty="0" smtClean="0"/>
              <a:t>Não há muitas novidades neste mapeamento, mas observe</a:t>
            </a:r>
            <a:r>
              <a:rPr lang="pt-BR" sz="2400" noProof="1" smtClean="0"/>
              <a:t> </a:t>
            </a:r>
            <a:r>
              <a:rPr lang="pt-BR" sz="2400" i="1" noProof="1" smtClean="0"/>
              <a:t>orphaRemoval = true</a:t>
            </a:r>
            <a:r>
              <a:rPr lang="pt-BR" sz="2400" noProof="1" smtClean="0"/>
              <a:t>.</a:t>
            </a:r>
            <a:r>
              <a:rPr lang="pt-BR" sz="2400" dirty="0" smtClean="0"/>
              <a:t> Isso significa que uma oferta removida da lista de ofertas de um determinado item ser deletada do banco de dados.</a:t>
            </a:r>
          </a:p>
        </p:txBody>
      </p:sp>
      <p:pic>
        <p:nvPicPr>
          <p:cNvPr id="14" name="Espaço Reservado para Conteúdo 13">
            <a:hlinkClick r:id="rId2"/>
          </p:cNvPr>
          <p:cNvPicPr>
            <a:picLocks noGrp="1" noChangeAspect="1"/>
          </p:cNvPicPr>
          <p:nvPr>
            <p:ph idx="1"/>
          </p:nvPr>
        </p:nvPicPr>
        <p:blipFill>
          <a:blip r:embed="rId3"/>
          <a:stretch>
            <a:fillRect/>
          </a:stretch>
        </p:blipFill>
        <p:spPr>
          <a:xfrm>
            <a:off x="359028" y="542282"/>
            <a:ext cx="6355671" cy="2386673"/>
          </a:xfrm>
          <a:prstGeom prst="rect">
            <a:avLst/>
          </a:prstGeom>
        </p:spPr>
      </p:pic>
      <p:pic>
        <p:nvPicPr>
          <p:cNvPr id="15" name="Imagem 14"/>
          <p:cNvPicPr>
            <a:picLocks noChangeAspect="1"/>
          </p:cNvPicPr>
          <p:nvPr/>
        </p:nvPicPr>
        <p:blipFill>
          <a:blip r:embed="rId4"/>
          <a:stretch>
            <a:fillRect/>
          </a:stretch>
        </p:blipFill>
        <p:spPr>
          <a:xfrm>
            <a:off x="359028" y="3554104"/>
            <a:ext cx="6451205" cy="2068523"/>
          </a:xfrm>
          <a:prstGeom prst="rect">
            <a:avLst/>
          </a:prstGeom>
        </p:spPr>
      </p:pic>
    </p:spTree>
    <p:extLst>
      <p:ext uri="{BB962C8B-B14F-4D97-AF65-F5344CB8AC3E}">
        <p14:creationId xmlns:p14="http://schemas.microsoft.com/office/powerpoint/2010/main" val="31377882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Muitos Unidirecional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86681" y="259308"/>
            <a:ext cx="7232825" cy="2852382"/>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400" dirty="0" smtClean="0"/>
              <a:t>A classe Oferta não possuirá mais o atributo Item. O mapeamento unidirecional ficará como ao lado.</a:t>
            </a:r>
          </a:p>
          <a:p>
            <a:r>
              <a:rPr lang="pt-BR" sz="2400" dirty="0" smtClean="0"/>
              <a:t>Além disso, o campo ID_ITEM passa a ser NULLABLE.</a:t>
            </a:r>
            <a:endParaRPr lang="pt-BR" sz="2400" dirty="0"/>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600" y="3527802"/>
            <a:ext cx="4654881" cy="2863877"/>
          </a:xfrm>
          <a:prstGeom prst="rect">
            <a:avLst/>
          </a:prstGeom>
        </p:spPr>
      </p:pic>
    </p:spTree>
    <p:extLst>
      <p:ext uri="{BB962C8B-B14F-4D97-AF65-F5344CB8AC3E}">
        <p14:creationId xmlns:p14="http://schemas.microsoft.com/office/powerpoint/2010/main" val="34877116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Muitos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pode possuir várias categorias, e uma categoria pode estar relacionada a vários itens.</a:t>
            </a:r>
            <a:endParaRPr lang="pt-BR" dirty="0"/>
          </a:p>
        </p:txBody>
      </p:sp>
      <p:pic>
        <p:nvPicPr>
          <p:cNvPr id="6" name="Espaço Reservado para Conteúdo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349" y="2157731"/>
            <a:ext cx="5135002" cy="3159267"/>
          </a:xfrm>
        </p:spPr>
      </p:pic>
    </p:spTree>
    <p:extLst>
      <p:ext uri="{BB962C8B-B14F-4D97-AF65-F5344CB8AC3E}">
        <p14:creationId xmlns:p14="http://schemas.microsoft.com/office/powerpoint/2010/main" val="36377304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Relacionamento Muitos Para Muitos</a:t>
            </a:r>
          </a:p>
        </p:txBody>
      </p:sp>
      <p:sp>
        <p:nvSpPr>
          <p:cNvPr id="7" name="Espaço Reservado para Texto 6"/>
          <p:cNvSpPr>
            <a:spLocks noGrp="1"/>
          </p:cNvSpPr>
          <p:nvPr>
            <p:ph type="body" sz="half" idx="2"/>
          </p:nvPr>
        </p:nvSpPr>
        <p:spPr/>
        <p:txBody>
          <a:bodyPr>
            <a:normAutofit/>
          </a:bodyPr>
          <a:lstStyle/>
          <a:p>
            <a:r>
              <a:rPr lang="pt-BR" sz="2400" dirty="0" smtClean="0"/>
              <a:t>Observe, no mapeamento, que são informados: o nome da tabela de relacionamento; a chave estrangeira da tabela de item; a chave estrangeira da tabela de categoria.</a:t>
            </a:r>
            <a:endParaRPr lang="pt-BR" sz="2400" dirty="0"/>
          </a:p>
        </p:txBody>
      </p:sp>
      <p:pic>
        <p:nvPicPr>
          <p:cNvPr id="10" name="Espaço Reservado para Conteúdo 9"/>
          <p:cNvPicPr>
            <a:picLocks noGrp="1" noChangeAspect="1"/>
          </p:cNvPicPr>
          <p:nvPr>
            <p:ph idx="1"/>
          </p:nvPr>
        </p:nvPicPr>
        <p:blipFill>
          <a:blip r:embed="rId2"/>
          <a:stretch>
            <a:fillRect/>
          </a:stretch>
        </p:blipFill>
        <p:spPr>
          <a:xfrm>
            <a:off x="661919" y="832515"/>
            <a:ext cx="5662539" cy="1831998"/>
          </a:xfrm>
          <a:prstGeom prst="rect">
            <a:avLst/>
          </a:prstGeom>
        </p:spPr>
      </p:pic>
      <p:pic>
        <p:nvPicPr>
          <p:cNvPr id="11" name="Imagem 10"/>
          <p:cNvPicPr>
            <a:picLocks noChangeAspect="1"/>
          </p:cNvPicPr>
          <p:nvPr/>
        </p:nvPicPr>
        <p:blipFill>
          <a:blip r:embed="rId3"/>
          <a:stretch>
            <a:fillRect/>
          </a:stretch>
        </p:blipFill>
        <p:spPr>
          <a:xfrm>
            <a:off x="661919" y="3215425"/>
            <a:ext cx="6248928" cy="3021601"/>
          </a:xfrm>
          <a:prstGeom prst="rect">
            <a:avLst/>
          </a:prstGeom>
        </p:spPr>
      </p:pic>
    </p:spTree>
    <p:extLst>
      <p:ext uri="{BB962C8B-B14F-4D97-AF65-F5344CB8AC3E}">
        <p14:creationId xmlns:p14="http://schemas.microsoft.com/office/powerpoint/2010/main" val="6321249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975201" y="1856097"/>
            <a:ext cx="5193523" cy="2183640"/>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Caso o relacionamento seja bidirecional, o mapeamento pode ser feito como ao lado.</a:t>
            </a:r>
            <a:endParaRPr lang="pt-BR" sz="2400" dirty="0"/>
          </a:p>
        </p:txBody>
      </p:sp>
    </p:spTree>
    <p:extLst>
      <p:ext uri="{BB962C8B-B14F-4D97-AF65-F5344CB8AC3E}">
        <p14:creationId xmlns:p14="http://schemas.microsoft.com/office/powerpoint/2010/main" val="24890286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579185" y="1555845"/>
            <a:ext cx="6421841" cy="367124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Exemplo de código utilizando os relacionamentos um para muitos e muitos para muitos.</a:t>
            </a:r>
            <a:endParaRPr lang="pt-BR" sz="2400" dirty="0"/>
          </a:p>
        </p:txBody>
      </p:sp>
    </p:spTree>
    <p:extLst>
      <p:ext uri="{BB962C8B-B14F-4D97-AF65-F5344CB8AC3E}">
        <p14:creationId xmlns:p14="http://schemas.microsoft.com/office/powerpoint/2010/main" val="29792765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Herança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Há </a:t>
            </a:r>
            <a:r>
              <a:rPr lang="pt-BR" dirty="0"/>
              <a:t>três estratégias para lidar com </a:t>
            </a:r>
            <a:r>
              <a:rPr lang="pt-BR" dirty="0" smtClean="0"/>
              <a:t>herança:</a:t>
            </a:r>
          </a:p>
          <a:p>
            <a:pPr lvl="1">
              <a:buFont typeface="Arial" panose="020B0604020202020204" pitchFamily="34" charset="0"/>
              <a:buChar char="•"/>
            </a:pPr>
            <a:r>
              <a:rPr lang="pt-BR" dirty="0" smtClean="0"/>
              <a:t>mapeamento </a:t>
            </a:r>
            <a:r>
              <a:rPr lang="pt-BR" dirty="0"/>
              <a:t>de todas as classes em uma única tabela </a:t>
            </a:r>
            <a:r>
              <a:rPr lang="pt-BR" dirty="0" smtClean="0"/>
              <a:t>(</a:t>
            </a:r>
            <a:r>
              <a:rPr lang="en-US" i="1" dirty="0" smtClean="0"/>
              <a:t>single-table strategy</a:t>
            </a:r>
            <a:r>
              <a:rPr lang="pt-BR" dirty="0" smtClean="0"/>
              <a:t>);</a:t>
            </a:r>
          </a:p>
          <a:p>
            <a:pPr lvl="1">
              <a:buFont typeface="Arial" panose="020B0604020202020204" pitchFamily="34" charset="0"/>
              <a:buChar char="•"/>
            </a:pPr>
            <a:r>
              <a:rPr lang="pt-BR" dirty="0" smtClean="0"/>
              <a:t>armazenamento </a:t>
            </a:r>
            <a:r>
              <a:rPr lang="pt-BR" dirty="0"/>
              <a:t>de superclasses/subclasses em tabelas relacionadas (</a:t>
            </a:r>
            <a:r>
              <a:rPr lang="en-US" i="1" dirty="0"/>
              <a:t>joined-tables strategy</a:t>
            </a:r>
            <a:r>
              <a:rPr lang="pt-BR" dirty="0" smtClean="0"/>
              <a:t>);</a:t>
            </a:r>
          </a:p>
          <a:p>
            <a:pPr lvl="1">
              <a:buFont typeface="Arial" panose="020B0604020202020204" pitchFamily="34" charset="0"/>
              <a:buChar char="•"/>
            </a:pPr>
            <a:r>
              <a:rPr lang="pt-BR" dirty="0"/>
              <a:t>armazenamento de cada classe concreta da hierarquia da herança em uma tabela separada (</a:t>
            </a:r>
            <a:r>
              <a:rPr lang="en-US" i="1" dirty="0"/>
              <a:t>table-per-class strategy</a:t>
            </a:r>
            <a:r>
              <a:rPr lang="pt-BR" dirty="0" smtClean="0"/>
              <a:t>).</a:t>
            </a:r>
            <a:endParaRPr lang="pt-BR" dirty="0"/>
          </a:p>
        </p:txBody>
      </p:sp>
    </p:spTree>
    <p:extLst>
      <p:ext uri="{BB962C8B-B14F-4D97-AF65-F5344CB8AC3E}">
        <p14:creationId xmlns:p14="http://schemas.microsoft.com/office/powerpoint/2010/main" val="28458167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JPA</a:t>
            </a:r>
            <a:endParaRPr lang="pt-BR" dirty="0"/>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Realiza persistência de objetos Java </a:t>
            </a:r>
            <a:r>
              <a:rPr lang="pt-BR" dirty="0"/>
              <a:t>automaticamente utilizando uma técnica conhecida como </a:t>
            </a:r>
            <a:r>
              <a:rPr lang="pt-BR" dirty="0" smtClean="0"/>
              <a:t>ORM </a:t>
            </a:r>
            <a:r>
              <a:rPr lang="pt-BR" dirty="0"/>
              <a:t>(</a:t>
            </a:r>
            <a:r>
              <a:rPr lang="en-US" i="1" dirty="0"/>
              <a:t>Object Relational Mapping</a:t>
            </a:r>
            <a:r>
              <a:rPr lang="pt-BR" dirty="0"/>
              <a:t>)</a:t>
            </a:r>
            <a:endParaRPr lang="pt-BR" dirty="0" smtClean="0"/>
          </a:p>
          <a:p>
            <a:pPr>
              <a:buFont typeface="Arial" panose="020B0604020202020204" pitchFamily="34" charset="0"/>
              <a:buChar char="•"/>
            </a:pPr>
            <a:r>
              <a:rPr lang="pt-BR" dirty="0"/>
              <a:t> ORM é uma técnica </a:t>
            </a:r>
            <a:r>
              <a:rPr lang="pt-BR" dirty="0" smtClean="0"/>
              <a:t>para </a:t>
            </a:r>
            <a:r>
              <a:rPr lang="pt-BR" dirty="0"/>
              <a:t>a conversão de </a:t>
            </a:r>
            <a:r>
              <a:rPr lang="pt-BR" dirty="0" smtClean="0"/>
              <a:t>dados entre </a:t>
            </a:r>
            <a:r>
              <a:rPr lang="pt-BR" dirty="0"/>
              <a:t>sistemas de tipos incompatíveis: </a:t>
            </a:r>
            <a:r>
              <a:rPr lang="pt-BR" dirty="0" smtClean="0"/>
              <a:t>bancos de dados relacionais e linguagens de programação orientadas a objetos.</a:t>
            </a:r>
          </a:p>
          <a:p>
            <a:pPr>
              <a:buFont typeface="Arial" panose="020B0604020202020204" pitchFamily="34" charset="0"/>
              <a:buChar char="•"/>
            </a:pPr>
            <a:r>
              <a:rPr lang="pt-BR" dirty="0" smtClean="0"/>
              <a:t> JPA </a:t>
            </a:r>
            <a:r>
              <a:rPr lang="pt-BR" dirty="0"/>
              <a:t>padroniza ORM </a:t>
            </a:r>
            <a:r>
              <a:rPr lang="pt-BR" dirty="0" smtClean="0"/>
              <a:t>para </a:t>
            </a:r>
            <a:r>
              <a:rPr lang="pt-BR" dirty="0"/>
              <a:t>as plataformas Java SE e Java EE</a:t>
            </a:r>
            <a:r>
              <a:rPr lang="pt-BR" dirty="0" smtClean="0"/>
              <a:t>.</a:t>
            </a:r>
          </a:p>
          <a:p>
            <a:pPr>
              <a:buFont typeface="Arial" panose="020B0604020202020204" pitchFamily="34" charset="0"/>
              <a:buChar char="•"/>
            </a:pPr>
            <a:r>
              <a:rPr lang="pt-BR" dirty="0"/>
              <a:t> JPA define: Um padrão para a criação de meta dados de configuração ORM (utilizando </a:t>
            </a:r>
            <a:r>
              <a:rPr lang="en-US" i="1" dirty="0" smtClean="0"/>
              <a:t>annotations</a:t>
            </a:r>
            <a:r>
              <a:rPr lang="pt-BR" dirty="0" smtClean="0"/>
              <a:t>);  a </a:t>
            </a:r>
            <a:r>
              <a:rPr lang="pt-BR" dirty="0"/>
              <a:t>interface </a:t>
            </a:r>
            <a:r>
              <a:rPr lang="pt-BR" i="1" dirty="0"/>
              <a:t>EntityManager</a:t>
            </a:r>
            <a:r>
              <a:rPr lang="pt-BR" dirty="0"/>
              <a:t> – utilizada para realizar CRUD </a:t>
            </a:r>
            <a:r>
              <a:rPr lang="pt-BR" dirty="0" smtClean="0"/>
              <a:t>(</a:t>
            </a:r>
            <a:r>
              <a:rPr lang="en-US" i="1" dirty="0" smtClean="0"/>
              <a:t>create, read, update, and delete</a:t>
            </a:r>
            <a:r>
              <a:rPr lang="pt-BR" dirty="0" smtClean="0"/>
              <a:t>); A </a:t>
            </a:r>
            <a:r>
              <a:rPr lang="pt-BR" dirty="0"/>
              <a:t>JPQL </a:t>
            </a:r>
            <a:r>
              <a:rPr lang="pt-BR" dirty="0" smtClean="0"/>
              <a:t>(</a:t>
            </a:r>
            <a:r>
              <a:rPr lang="en-US" i="1" dirty="0" smtClean="0"/>
              <a:t>Java Persistence Query Language</a:t>
            </a:r>
            <a:r>
              <a:rPr lang="pt-BR" dirty="0" smtClean="0"/>
              <a:t>) </a:t>
            </a:r>
            <a:r>
              <a:rPr lang="pt-BR" dirty="0"/>
              <a:t>– para pesquisa e recuperação de </a:t>
            </a:r>
            <a:r>
              <a:rPr lang="pt-BR" dirty="0" smtClean="0"/>
              <a:t>dados.</a:t>
            </a:r>
            <a:endParaRPr lang="pt-BR" dirty="0"/>
          </a:p>
          <a:p>
            <a:endParaRPr lang="pt-BR" dirty="0" smtClean="0"/>
          </a:p>
          <a:p>
            <a:pPr marL="4572" lvl="1" indent="0">
              <a:buNone/>
            </a:pPr>
            <a:endParaRPr lang="pt-BR" dirty="0"/>
          </a:p>
        </p:txBody>
      </p:sp>
    </p:spTree>
    <p:extLst>
      <p:ext uri="{BB962C8B-B14F-4D97-AF65-F5344CB8AC3E}">
        <p14:creationId xmlns:p14="http://schemas.microsoft.com/office/powerpoint/2010/main" val="26525365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Single-table Strategy</a:t>
            </a:r>
            <a:endParaRPr lang="en-US"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Todas </a:t>
            </a:r>
            <a:r>
              <a:rPr lang="pt-BR" dirty="0"/>
              <a:t>as classes da hierarquia são mapeadas para uma única </a:t>
            </a:r>
            <a:r>
              <a:rPr lang="pt-BR" dirty="0" smtClean="0"/>
              <a:t>tabela</a:t>
            </a:r>
          </a:p>
          <a:p>
            <a:pPr>
              <a:buFont typeface="Arial" panose="020B0604020202020204" pitchFamily="34" charset="0"/>
              <a:buChar char="•"/>
            </a:pPr>
            <a:r>
              <a:rPr lang="pt-BR" dirty="0"/>
              <a:t> </a:t>
            </a:r>
            <a:r>
              <a:rPr lang="pt-BR" dirty="0" smtClean="0"/>
              <a:t>Objetos </a:t>
            </a:r>
            <a:r>
              <a:rPr lang="pt-BR" dirty="0"/>
              <a:t>de diferentes classes são identificadas por uma coluna especial chamada </a:t>
            </a:r>
            <a:r>
              <a:rPr lang="en-US" i="1" dirty="0" smtClean="0"/>
              <a:t>discriminator</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26415" y="2157730"/>
            <a:ext cx="6729024" cy="4215774"/>
          </a:xfrm>
        </p:spPr>
      </p:pic>
    </p:spTree>
    <p:extLst>
      <p:ext uri="{BB962C8B-B14F-4D97-AF65-F5344CB8AC3E}">
        <p14:creationId xmlns:p14="http://schemas.microsoft.com/office/powerpoint/2010/main" val="16718943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dirty="0"/>
              <a:t>Single-table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27087" y="2224584"/>
            <a:ext cx="7447216" cy="1665027"/>
          </a:xfrm>
          <a:prstGeom prst="rect">
            <a:avLst/>
          </a:prstGeom>
        </p:spPr>
      </p:pic>
      <p:sp>
        <p:nvSpPr>
          <p:cNvPr id="7" name="Espaço Reservado para Texto 6"/>
          <p:cNvSpPr>
            <a:spLocks noGrp="1"/>
          </p:cNvSpPr>
          <p:nvPr>
            <p:ph type="body" sz="half" idx="2"/>
          </p:nvPr>
        </p:nvSpPr>
        <p:spPr/>
        <p:txBody>
          <a:bodyPr>
            <a:normAutofit/>
          </a:bodyPr>
          <a:lstStyle/>
          <a:p>
            <a:r>
              <a:rPr lang="pt-BR" sz="2400" dirty="0" smtClean="0"/>
              <a:t>A superclasse possui uma anotação @</a:t>
            </a:r>
            <a:r>
              <a:rPr lang="pt-BR" sz="2400" i="1" dirty="0" smtClean="0"/>
              <a:t>DiscriminatorColumn</a:t>
            </a:r>
            <a:r>
              <a:rPr lang="pt-BR" sz="2400" dirty="0" smtClean="0"/>
              <a:t>, que indica o nome da coluna que servirá para diferenciar as subclasses existentes.</a:t>
            </a:r>
            <a:endParaRPr lang="pt-BR" sz="2400" dirty="0"/>
          </a:p>
        </p:txBody>
      </p:sp>
    </p:spTree>
    <p:extLst>
      <p:ext uri="{BB962C8B-B14F-4D97-AF65-F5344CB8AC3E}">
        <p14:creationId xmlns:p14="http://schemas.microsoft.com/office/powerpoint/2010/main" val="3387300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221497" y="1711854"/>
            <a:ext cx="7234166" cy="1209392"/>
          </a:xfrm>
          <a:prstGeom prst="rect">
            <a:avLst/>
          </a:prstGeom>
        </p:spPr>
      </p:pic>
      <p:sp>
        <p:nvSpPr>
          <p:cNvPr id="4" name="Espaço Reservado para Texto 3"/>
          <p:cNvSpPr>
            <a:spLocks noGrp="1"/>
          </p:cNvSpPr>
          <p:nvPr>
            <p:ph type="body" sz="half" idx="2"/>
          </p:nvPr>
        </p:nvSpPr>
        <p:spPr/>
        <p:txBody>
          <a:bodyPr>
            <a:normAutofit/>
          </a:bodyPr>
          <a:lstStyle/>
          <a:p>
            <a:r>
              <a:rPr lang="pt-BR" sz="2400" noProof="1" smtClean="0"/>
              <a:t>As subclasses concretas possuem a anotação @</a:t>
            </a:r>
            <a:r>
              <a:rPr lang="pt-BR" sz="2400" i="1" noProof="1" smtClean="0"/>
              <a:t>DiscriminatorValue</a:t>
            </a:r>
            <a:r>
              <a:rPr lang="pt-BR" sz="2400" noProof="1" smtClean="0"/>
              <a:t>, que corresponderá no caso específico ao valor armazenado em </a:t>
            </a:r>
            <a:r>
              <a:rPr lang="pt-BR" sz="2400" i="1" noProof="1" smtClean="0"/>
              <a:t>DISC_USUARIO</a:t>
            </a:r>
            <a:r>
              <a:rPr lang="pt-BR" sz="2400" noProof="1" smtClean="0"/>
              <a:t>.</a:t>
            </a:r>
            <a:endParaRPr lang="pt-BR" sz="2400" noProof="1"/>
          </a:p>
        </p:txBody>
      </p:sp>
      <p:pic>
        <p:nvPicPr>
          <p:cNvPr id="6" name="Imagem 5"/>
          <p:cNvPicPr>
            <a:picLocks noChangeAspect="1"/>
          </p:cNvPicPr>
          <p:nvPr/>
        </p:nvPicPr>
        <p:blipFill>
          <a:blip r:embed="rId3"/>
          <a:stretch>
            <a:fillRect/>
          </a:stretch>
        </p:blipFill>
        <p:spPr>
          <a:xfrm>
            <a:off x="221497" y="3747759"/>
            <a:ext cx="5810813" cy="1401026"/>
          </a:xfrm>
          <a:prstGeom prst="rect">
            <a:avLst/>
          </a:prstGeom>
        </p:spPr>
      </p:pic>
    </p:spTree>
    <p:extLst>
      <p:ext uri="{BB962C8B-B14F-4D97-AF65-F5344CB8AC3E}">
        <p14:creationId xmlns:p14="http://schemas.microsoft.com/office/powerpoint/2010/main" val="9830915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a:t> </a:t>
            </a:r>
            <a:r>
              <a:rPr lang="pt-BR" dirty="0" smtClean="0"/>
              <a:t>DISC_USUARIO tem </a:t>
            </a:r>
            <a:r>
              <a:rPr lang="pt-BR" dirty="0"/>
              <a:t>dois valores </a:t>
            </a:r>
            <a:r>
              <a:rPr lang="pt-BR" dirty="0" smtClean="0"/>
              <a:t>válidos: “C” para </a:t>
            </a:r>
            <a:r>
              <a:rPr lang="pt-BR" dirty="0"/>
              <a:t>uma instância de </a:t>
            </a:r>
            <a:r>
              <a:rPr lang="en-US" i="1" dirty="0" smtClean="0"/>
              <a:t>Comprador</a:t>
            </a:r>
            <a:r>
              <a:rPr lang="pt-BR" dirty="0" smtClean="0"/>
              <a:t>;  “V” </a:t>
            </a:r>
            <a:r>
              <a:rPr lang="pt-BR" dirty="0"/>
              <a:t>para uma instância de </a:t>
            </a:r>
            <a:r>
              <a:rPr lang="pt-BR" i="1" dirty="0" smtClean="0"/>
              <a:t>Vendedor</a:t>
            </a:r>
            <a:r>
              <a:rPr lang="pt-BR" dirty="0" smtClean="0"/>
              <a:t>.</a:t>
            </a:r>
          </a:p>
          <a:p>
            <a:pPr>
              <a:buFont typeface="Arial" panose="020B0604020202020204" pitchFamily="34" charset="0"/>
              <a:buChar char="•"/>
            </a:pPr>
            <a:r>
              <a:rPr lang="pt-BR" dirty="0"/>
              <a:t> </a:t>
            </a:r>
            <a:r>
              <a:rPr lang="pt-BR" dirty="0" smtClean="0"/>
              <a:t>ID_CARTAO_CREDITO precisa ser </a:t>
            </a:r>
            <a:r>
              <a:rPr lang="en-US" i="1" dirty="0" smtClean="0"/>
              <a:t>nullable</a:t>
            </a:r>
            <a:r>
              <a:rPr lang="pt-BR" dirty="0" smtClean="0"/>
              <a:t>, pois </a:t>
            </a:r>
            <a:r>
              <a:rPr lang="pt-BR" dirty="0"/>
              <a:t>só faz sentido </a:t>
            </a:r>
            <a:r>
              <a:rPr lang="pt-BR" dirty="0" smtClean="0"/>
              <a:t>para instâncias </a:t>
            </a:r>
            <a:r>
              <a:rPr lang="pt-BR" dirty="0"/>
              <a:t>de </a:t>
            </a:r>
            <a:r>
              <a:rPr lang="en-US" i="1" dirty="0" smtClean="0"/>
              <a:t>Comprador</a:t>
            </a:r>
            <a:r>
              <a:rPr lang="pt-BR" dirty="0" smtClean="0"/>
              <a:t>.</a:t>
            </a:r>
            <a:endParaRPr lang="pt-BR" dirty="0"/>
          </a:p>
          <a:p>
            <a:pPr>
              <a:buFont typeface="Arial" panose="020B0604020202020204" pitchFamily="34" charset="0"/>
              <a:buChar char="•"/>
            </a:pPr>
            <a:r>
              <a:rPr lang="pt-BR" dirty="0" smtClean="0"/>
              <a:t> TXT_REPUTACAO e NUM_VALOR_VENDAS também precisam ser </a:t>
            </a:r>
            <a:r>
              <a:rPr lang="pt-BR" i="1" dirty="0" smtClean="0"/>
              <a:t>nullable</a:t>
            </a:r>
            <a:r>
              <a:rPr lang="pt-BR" dirty="0" smtClean="0"/>
              <a:t>, pois </a:t>
            </a:r>
            <a:r>
              <a:rPr lang="pt-BR" dirty="0"/>
              <a:t>só faz sentido </a:t>
            </a:r>
            <a:r>
              <a:rPr lang="pt-BR" dirty="0" smtClean="0"/>
              <a:t>para </a:t>
            </a:r>
            <a:r>
              <a:rPr lang="pt-BR" dirty="0"/>
              <a:t>instâncias de </a:t>
            </a:r>
            <a:r>
              <a:rPr lang="pt-BR" i="1" dirty="0" smtClean="0"/>
              <a:t>Vendedor</a:t>
            </a:r>
            <a:r>
              <a:rPr lang="pt-BR" dirty="0" smtClean="0"/>
              <a:t>.</a:t>
            </a:r>
            <a:endParaRPr lang="pt-BR" dirty="0"/>
          </a:p>
        </p:txBody>
      </p:sp>
    </p:spTree>
    <p:extLst>
      <p:ext uri="{BB962C8B-B14F-4D97-AF65-F5344CB8AC3E}">
        <p14:creationId xmlns:p14="http://schemas.microsoft.com/office/powerpoint/2010/main" val="11670506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Single-table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smtClean="0"/>
              <a:t> Simplicidade e eficiência, pois não há necessidade de realização de </a:t>
            </a:r>
            <a:r>
              <a:rPr lang="en-US" i="1" dirty="0" smtClean="0"/>
              <a:t>joins</a:t>
            </a:r>
            <a:r>
              <a:rPr lang="pt-BR" dirty="0" smtClean="0"/>
              <a:t>.</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normAutofit fontScale="92500"/>
          </a:bodyPr>
          <a:lstStyle/>
          <a:p>
            <a:pPr>
              <a:buFont typeface="Arial" panose="020B0604020202020204" pitchFamily="34" charset="0"/>
              <a:buChar char="•"/>
            </a:pPr>
            <a:r>
              <a:rPr lang="pt-BR" dirty="0"/>
              <a:t>  </a:t>
            </a:r>
            <a:r>
              <a:rPr lang="pt-BR" dirty="0" smtClean="0"/>
              <a:t>Se </a:t>
            </a:r>
            <a:r>
              <a:rPr lang="pt-BR" dirty="0"/>
              <a:t>a hierarquia possuir muitas </a:t>
            </a:r>
            <a:r>
              <a:rPr lang="pt-BR" dirty="0" smtClean="0"/>
              <a:t>classes</a:t>
            </a:r>
            <a:r>
              <a:rPr lang="pt-BR" dirty="0"/>
              <a:t> </a:t>
            </a:r>
            <a:r>
              <a:rPr lang="pt-BR" dirty="0" smtClean="0"/>
              <a:t>com atributos distintos entre elas, muitos </a:t>
            </a:r>
            <a:r>
              <a:rPr lang="pt-BR" dirty="0"/>
              <a:t>campos </a:t>
            </a:r>
            <a:r>
              <a:rPr lang="pt-BR" i="1" dirty="0"/>
              <a:t>nullable</a:t>
            </a:r>
            <a:r>
              <a:rPr lang="pt-BR" dirty="0"/>
              <a:t> serão necessários</a:t>
            </a:r>
            <a:r>
              <a:rPr lang="pt-BR" dirty="0" smtClean="0"/>
              <a:t>.</a:t>
            </a:r>
          </a:p>
          <a:p>
            <a:pPr>
              <a:buFont typeface="Arial" panose="020B0604020202020204" pitchFamily="34" charset="0"/>
              <a:buChar char="•"/>
            </a:pPr>
            <a:r>
              <a:rPr lang="pt-BR" dirty="0"/>
              <a:t> Limita a habilidade de reforçar as restrições de  integridade dos </a:t>
            </a:r>
            <a:r>
              <a:rPr lang="pt-BR" dirty="0" smtClean="0"/>
              <a:t>dados. Por exemplo, </a:t>
            </a:r>
            <a:r>
              <a:rPr lang="pt-BR" dirty="0"/>
              <a:t>ID_CARTAO_CREDITO </a:t>
            </a:r>
            <a:r>
              <a:rPr lang="pt-BR" dirty="0" smtClean="0"/>
              <a:t>deveria ser </a:t>
            </a:r>
            <a:r>
              <a:rPr lang="pt-BR" dirty="0"/>
              <a:t>um campo obrigatório para usuários do tipo </a:t>
            </a:r>
            <a:r>
              <a:rPr lang="en-US" i="1" dirty="0" smtClean="0"/>
              <a:t>Comprador</a:t>
            </a:r>
            <a:r>
              <a:rPr lang="pt-BR" dirty="0" smtClean="0"/>
              <a:t>, mas </a:t>
            </a:r>
            <a:r>
              <a:rPr lang="pt-BR" dirty="0"/>
              <a:t>este campo não pode ser </a:t>
            </a:r>
            <a:r>
              <a:rPr lang="pt-BR" i="1" dirty="0"/>
              <a:t>not</a:t>
            </a:r>
            <a:r>
              <a:rPr lang="pt-BR" dirty="0"/>
              <a:t> </a:t>
            </a:r>
            <a:r>
              <a:rPr lang="pt-BR" i="1" dirty="0" smtClean="0"/>
              <a:t>null</a:t>
            </a:r>
            <a:r>
              <a:rPr lang="pt-BR" dirty="0" smtClean="0"/>
              <a:t> na tabela.</a:t>
            </a:r>
            <a:endParaRPr lang="pt-BR" dirty="0"/>
          </a:p>
        </p:txBody>
      </p:sp>
    </p:spTree>
    <p:extLst>
      <p:ext uri="{BB962C8B-B14F-4D97-AF65-F5344CB8AC3E}">
        <p14:creationId xmlns:p14="http://schemas.microsoft.com/office/powerpoint/2010/main" val="19560393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Joined-tables Strategy</a:t>
            </a:r>
            <a:endParaRPr lang="en-US"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Utiliza </a:t>
            </a:r>
            <a:r>
              <a:rPr lang="pt-BR" dirty="0"/>
              <a:t>relações </a:t>
            </a:r>
            <a:r>
              <a:rPr lang="pt-BR" dirty="0" smtClean="0"/>
              <a:t>um para um </a:t>
            </a:r>
            <a:r>
              <a:rPr lang="pt-BR" dirty="0"/>
              <a:t>para modelar a herança </a:t>
            </a:r>
            <a:r>
              <a:rPr lang="pt-BR" dirty="0" smtClean="0"/>
              <a:t>OO.</a:t>
            </a:r>
          </a:p>
          <a:p>
            <a:pPr>
              <a:buFont typeface="Arial" panose="020B0604020202020204" pitchFamily="34" charset="0"/>
              <a:buChar char="•"/>
            </a:pPr>
            <a:r>
              <a:rPr lang="pt-BR" dirty="0"/>
              <a:t> </a:t>
            </a:r>
            <a:r>
              <a:rPr lang="pt-BR" dirty="0" smtClean="0"/>
              <a:t>São </a:t>
            </a:r>
            <a:r>
              <a:rPr lang="pt-BR" dirty="0"/>
              <a:t>criadas tabelas separadas para cada classe da hierarquia </a:t>
            </a:r>
            <a:r>
              <a:rPr lang="pt-BR" dirty="0" smtClean="0"/>
              <a:t>OO.</a:t>
            </a:r>
          </a:p>
          <a:p>
            <a:pPr>
              <a:buFont typeface="Arial" panose="020B0604020202020204" pitchFamily="34" charset="0"/>
              <a:buChar char="•"/>
            </a:pPr>
            <a:r>
              <a:rPr lang="pt-BR" dirty="0"/>
              <a:t> </a:t>
            </a:r>
            <a:r>
              <a:rPr lang="pt-BR" dirty="0" smtClean="0"/>
              <a:t>Descendentes </a:t>
            </a:r>
            <a:r>
              <a:rPr lang="pt-BR" dirty="0"/>
              <a:t>diretos da hierarquia são ligados através de relacionamentos </a:t>
            </a:r>
            <a:r>
              <a:rPr lang="pt-BR" dirty="0" smtClean="0"/>
              <a:t>um para um.</a:t>
            </a:r>
          </a:p>
          <a:p>
            <a:pPr>
              <a:buFont typeface="Arial" panose="020B0604020202020204" pitchFamily="34" charset="0"/>
              <a:buChar char="•"/>
            </a:pPr>
            <a:r>
              <a:rPr lang="pt-BR" dirty="0"/>
              <a:t> A tabela pai da hierarquia contém apenas as colunas comuns às tabelas </a:t>
            </a:r>
            <a:r>
              <a:rPr lang="pt-BR" dirty="0" smtClean="0"/>
              <a:t>filhas.</a:t>
            </a:r>
            <a:endParaRPr lang="pt-BR" dirty="0"/>
          </a:p>
          <a:p>
            <a:pPr>
              <a:buFont typeface="Arial" panose="020B0604020202020204" pitchFamily="34" charset="0"/>
              <a:buChar char="•"/>
            </a:pPr>
            <a:r>
              <a:rPr lang="pt-BR" dirty="0" smtClean="0"/>
              <a:t> Continua </a:t>
            </a:r>
            <a:r>
              <a:rPr lang="pt-BR" dirty="0"/>
              <a:t>havendo uma coluna </a:t>
            </a:r>
            <a:r>
              <a:rPr lang="pt-BR" dirty="0" smtClean="0"/>
              <a:t>DISCRIMINATOR.</a:t>
            </a:r>
            <a:endParaRPr lang="pt-BR" dirty="0"/>
          </a:p>
          <a:p>
            <a:pPr>
              <a:buFont typeface="Arial" panose="020B0604020202020204" pitchFamily="34" charset="0"/>
              <a:buChar char="•"/>
            </a:pPr>
            <a:r>
              <a:rPr lang="pt-BR" dirty="0" smtClean="0"/>
              <a:t> As </a:t>
            </a:r>
            <a:r>
              <a:rPr lang="pt-BR" dirty="0"/>
              <a:t>tabelas filhas da hierarquia </a:t>
            </a:r>
            <a:r>
              <a:rPr lang="pt-BR" dirty="0" smtClean="0"/>
              <a:t>contêm </a:t>
            </a:r>
            <a:r>
              <a:rPr lang="pt-BR" dirty="0"/>
              <a:t>as colunas </a:t>
            </a:r>
            <a:r>
              <a:rPr lang="pt-BR" dirty="0" smtClean="0"/>
              <a:t>específicas.</a:t>
            </a:r>
            <a:endParaRPr lang="pt-BR" dirty="0"/>
          </a:p>
        </p:txBody>
      </p:sp>
    </p:spTree>
    <p:extLst>
      <p:ext uri="{BB962C8B-B14F-4D97-AF65-F5344CB8AC3E}">
        <p14:creationId xmlns:p14="http://schemas.microsoft.com/office/powerpoint/2010/main" val="29451530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8" name="Espaço Reservado para Texto 7"/>
          <p:cNvSpPr>
            <a:spLocks noGrp="1"/>
          </p:cNvSpPr>
          <p:nvPr>
            <p:ph type="body" sz="half" idx="2"/>
          </p:nvPr>
        </p:nvSpPr>
        <p:spPr/>
        <p:txBody>
          <a:bodyPr>
            <a:normAutofit/>
          </a:bodyPr>
          <a:lstStyle/>
          <a:p>
            <a:r>
              <a:rPr lang="pt-BR" sz="2400" dirty="0" smtClean="0"/>
              <a:t>Observe que agora existem três tabelas para representar a herança. São elas: </a:t>
            </a:r>
            <a:r>
              <a:rPr lang="pt-BR" sz="2400" i="1" dirty="0" smtClean="0"/>
              <a:t>TB_USUARIO</a:t>
            </a:r>
            <a:r>
              <a:rPr lang="pt-BR" sz="2400" dirty="0" smtClean="0"/>
              <a:t>, </a:t>
            </a:r>
            <a:r>
              <a:rPr lang="pt-BR" sz="2400" i="1" dirty="0" smtClean="0"/>
              <a:t>TB_VENDEDOR</a:t>
            </a:r>
            <a:r>
              <a:rPr lang="pt-BR" sz="2400" dirty="0" smtClean="0"/>
              <a:t> e </a:t>
            </a:r>
            <a:r>
              <a:rPr lang="pt-BR" sz="2400" i="1" dirty="0" smtClean="0"/>
              <a:t>TB_COMPRADOR</a:t>
            </a:r>
            <a:r>
              <a:rPr lang="pt-BR" sz="2400" dirty="0" smtClean="0"/>
              <a:t>.</a:t>
            </a:r>
            <a:endParaRPr lang="pt-BR" sz="2400" dirty="0"/>
          </a:p>
        </p:txBody>
      </p:sp>
      <p:pic>
        <p:nvPicPr>
          <p:cNvPr id="3" name="Espaço Reservado para Conteúdo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81" y="668739"/>
            <a:ext cx="7610484" cy="4724886"/>
          </a:xfrm>
        </p:spPr>
      </p:pic>
    </p:spTree>
    <p:extLst>
      <p:ext uri="{BB962C8B-B14F-4D97-AF65-F5344CB8AC3E}">
        <p14:creationId xmlns:p14="http://schemas.microsoft.com/office/powerpoint/2010/main" val="22185857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213499" y="136478"/>
            <a:ext cx="7374486" cy="1856095"/>
          </a:xfrm>
          <a:prstGeom prst="rect">
            <a:avLst/>
          </a:prstGeom>
        </p:spPr>
      </p:pic>
      <p:sp>
        <p:nvSpPr>
          <p:cNvPr id="4" name="Espaço Reservado para Texto 3"/>
          <p:cNvSpPr>
            <a:spLocks noGrp="1"/>
          </p:cNvSpPr>
          <p:nvPr>
            <p:ph type="body" sz="half" idx="2"/>
          </p:nvPr>
        </p:nvSpPr>
        <p:spPr/>
        <p:txBody>
          <a:bodyPr>
            <a:noAutofit/>
          </a:bodyPr>
          <a:lstStyle/>
          <a:p>
            <a:r>
              <a:rPr lang="pt-BR" sz="2400" dirty="0" smtClean="0"/>
              <a:t>Classe </a:t>
            </a:r>
            <a:r>
              <a:rPr lang="pt-BR" sz="2400" i="1" dirty="0" smtClean="0"/>
              <a:t>Usuario</a:t>
            </a:r>
            <a:r>
              <a:rPr lang="pt-BR" sz="2400" dirty="0" smtClean="0"/>
              <a:t> agora possui um novo tipo de estratégia: JOINED.</a:t>
            </a:r>
          </a:p>
          <a:p>
            <a:r>
              <a:rPr lang="pt-BR" sz="2400" dirty="0" smtClean="0"/>
              <a:t>Classes </a:t>
            </a:r>
            <a:r>
              <a:rPr lang="pt-BR" sz="2400" i="1" dirty="0" smtClean="0"/>
              <a:t>Vendedor</a:t>
            </a:r>
            <a:r>
              <a:rPr lang="pt-BR" sz="2400" dirty="0" smtClean="0"/>
              <a:t> e </a:t>
            </a:r>
            <a:r>
              <a:rPr lang="pt-BR" sz="2400" i="1" dirty="0" smtClean="0"/>
              <a:t>Comprador</a:t>
            </a:r>
            <a:r>
              <a:rPr lang="pt-BR" sz="2400" dirty="0" smtClean="0"/>
              <a:t> possuem agora a anotação @</a:t>
            </a:r>
            <a:r>
              <a:rPr lang="pt-BR" sz="2400" i="1" dirty="0" smtClean="0"/>
              <a:t>Table</a:t>
            </a:r>
            <a:r>
              <a:rPr lang="pt-BR" sz="2400" dirty="0" smtClean="0"/>
              <a:t>, bem como a anotação @</a:t>
            </a:r>
            <a:r>
              <a:rPr lang="pt-BR" sz="2400" i="1" dirty="0" smtClean="0"/>
              <a:t>PrimaryKeyJoinColumn.</a:t>
            </a:r>
            <a:endParaRPr lang="pt-BR" sz="2400" i="1" dirty="0"/>
          </a:p>
        </p:txBody>
      </p:sp>
      <p:pic>
        <p:nvPicPr>
          <p:cNvPr id="6" name="Imagem 5"/>
          <p:cNvPicPr>
            <a:picLocks noChangeAspect="1"/>
          </p:cNvPicPr>
          <p:nvPr/>
        </p:nvPicPr>
        <p:blipFill>
          <a:blip r:embed="rId4"/>
          <a:stretch>
            <a:fillRect/>
          </a:stretch>
        </p:blipFill>
        <p:spPr>
          <a:xfrm>
            <a:off x="213499" y="2462523"/>
            <a:ext cx="6405666" cy="1864506"/>
          </a:xfrm>
          <a:prstGeom prst="rect">
            <a:avLst/>
          </a:prstGeom>
        </p:spPr>
      </p:pic>
      <p:pic>
        <p:nvPicPr>
          <p:cNvPr id="7" name="Imagem 6"/>
          <p:cNvPicPr>
            <a:picLocks noChangeAspect="1"/>
          </p:cNvPicPr>
          <p:nvPr/>
        </p:nvPicPr>
        <p:blipFill>
          <a:blip r:embed="rId5"/>
          <a:stretch>
            <a:fillRect/>
          </a:stretch>
        </p:blipFill>
        <p:spPr>
          <a:xfrm>
            <a:off x="213498" y="4653887"/>
            <a:ext cx="7025569" cy="1542198"/>
          </a:xfrm>
          <a:prstGeom prst="rect">
            <a:avLst/>
          </a:prstGeom>
        </p:spPr>
      </p:pic>
    </p:spTree>
    <p:extLst>
      <p:ext uri="{BB962C8B-B14F-4D97-AF65-F5344CB8AC3E}">
        <p14:creationId xmlns:p14="http://schemas.microsoft.com/office/powerpoint/2010/main" val="31921120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874" y="1555845"/>
            <a:ext cx="7581069" cy="2975212"/>
          </a:xfrm>
          <a:prstGeom prst="rect">
            <a:avLst/>
          </a:prstGeom>
        </p:spPr>
      </p:pic>
    </p:spTree>
    <p:extLst>
      <p:ext uri="{BB962C8B-B14F-4D97-AF65-F5344CB8AC3E}">
        <p14:creationId xmlns:p14="http://schemas.microsoft.com/office/powerpoint/2010/main" val="12056557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a:t> P</a:t>
            </a:r>
            <a:r>
              <a:rPr lang="pt-BR" dirty="0" smtClean="0"/>
              <a:t>ermite </a:t>
            </a:r>
            <a:r>
              <a:rPr lang="pt-BR" dirty="0"/>
              <a:t>a utilização das </a:t>
            </a:r>
            <a:r>
              <a:rPr lang="en-US" i="1" dirty="0" smtClean="0"/>
              <a:t>constraints</a:t>
            </a:r>
            <a:r>
              <a:rPr lang="pt-BR" dirty="0"/>
              <a:t>.</a:t>
            </a:r>
          </a:p>
          <a:p>
            <a:pPr>
              <a:buFont typeface="Arial" panose="020B0604020202020204" pitchFamily="34" charset="0"/>
              <a:buChar char="•"/>
            </a:pPr>
            <a:r>
              <a:rPr lang="pt-BR" dirty="0"/>
              <a:t> </a:t>
            </a:r>
            <a:r>
              <a:rPr lang="pt-BR" dirty="0" smtClean="0"/>
              <a:t>Provavelmente </a:t>
            </a:r>
            <a:r>
              <a:rPr lang="pt-BR" dirty="0"/>
              <a:t>a melhor escolha </a:t>
            </a:r>
            <a:r>
              <a:rPr lang="pt-BR" dirty="0" smtClean="0"/>
              <a:t>da perspectiva </a:t>
            </a:r>
            <a:r>
              <a:rPr lang="pt-BR" dirty="0"/>
              <a:t>de </a:t>
            </a:r>
            <a:r>
              <a:rPr lang="pt-BR" dirty="0" smtClean="0"/>
              <a:t>projeto.</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lstStyle/>
          <a:p>
            <a:pPr>
              <a:buFont typeface="Arial" panose="020B0604020202020204" pitchFamily="34" charset="0"/>
              <a:buChar char="•"/>
            </a:pPr>
            <a:r>
              <a:rPr lang="pt-BR" dirty="0"/>
              <a:t> </a:t>
            </a:r>
            <a:r>
              <a:rPr lang="pt-BR" dirty="0" smtClean="0"/>
              <a:t>Da </a:t>
            </a:r>
            <a:r>
              <a:rPr lang="pt-BR" dirty="0"/>
              <a:t>perspectiva do desempenho, é pior </a:t>
            </a:r>
            <a:r>
              <a:rPr lang="pt-BR" dirty="0" smtClean="0"/>
              <a:t>do que </a:t>
            </a:r>
            <a:r>
              <a:rPr lang="pt-BR" dirty="0"/>
              <a:t>a </a:t>
            </a:r>
            <a:r>
              <a:rPr lang="en-US" i="1" dirty="0" smtClean="0"/>
              <a:t>single-table strategy</a:t>
            </a:r>
            <a:r>
              <a:rPr lang="pt-BR" dirty="0" smtClean="0"/>
              <a:t>, </a:t>
            </a:r>
            <a:r>
              <a:rPr lang="pt-BR" dirty="0"/>
              <a:t>pois </a:t>
            </a:r>
            <a:r>
              <a:rPr lang="pt-BR" dirty="0" smtClean="0"/>
              <a:t>requer </a:t>
            </a:r>
            <a:r>
              <a:rPr lang="en-US" i="1" dirty="0" smtClean="0"/>
              <a:t>joins</a:t>
            </a:r>
            <a:r>
              <a:rPr lang="pt-BR" dirty="0" smtClean="0"/>
              <a:t> </a:t>
            </a:r>
            <a:r>
              <a:rPr lang="pt-BR" dirty="0"/>
              <a:t>de múltiplas tabelas em </a:t>
            </a:r>
            <a:r>
              <a:rPr lang="pt-BR" dirty="0" smtClean="0"/>
              <a:t>queries polimórficas</a:t>
            </a:r>
            <a:r>
              <a:rPr lang="pt-BR" dirty="0"/>
              <a:t>.</a:t>
            </a:r>
          </a:p>
        </p:txBody>
      </p:sp>
    </p:spTree>
    <p:extLst>
      <p:ext uri="{BB962C8B-B14F-4D97-AF65-F5344CB8AC3E}">
        <p14:creationId xmlns:p14="http://schemas.microsoft.com/office/powerpoint/2010/main" val="10664778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Entities</a:t>
            </a:r>
            <a:r>
              <a:rPr lang="pt-BR" dirty="0" smtClean="0"/>
              <a:t> – </a:t>
            </a:r>
            <a:r>
              <a:rPr lang="pt-BR" dirty="0"/>
              <a:t>São objetos Java que são persistidos no banco de </a:t>
            </a:r>
            <a:r>
              <a:rPr lang="pt-BR" dirty="0" smtClean="0"/>
              <a:t>dados relacional. Meta </a:t>
            </a:r>
            <a:r>
              <a:rPr lang="pt-BR" dirty="0"/>
              <a:t>dados ORM especificam como uma entidade é mapeada para o banco de </a:t>
            </a:r>
            <a:r>
              <a:rPr lang="pt-BR" dirty="0" smtClean="0"/>
              <a:t>dados.</a:t>
            </a:r>
          </a:p>
          <a:p>
            <a:pPr>
              <a:buFont typeface="Arial" panose="020B0604020202020204" pitchFamily="34" charset="0"/>
              <a:buChar char="•"/>
            </a:pPr>
            <a:r>
              <a:rPr lang="pt-BR" dirty="0"/>
              <a:t> </a:t>
            </a:r>
            <a:r>
              <a:rPr lang="pt-BR" dirty="0" smtClean="0"/>
              <a:t>EntityManager – interface </a:t>
            </a:r>
            <a:r>
              <a:rPr lang="pt-BR" dirty="0"/>
              <a:t>que </a:t>
            </a:r>
            <a:r>
              <a:rPr lang="pt-BR" dirty="0" smtClean="0"/>
              <a:t>gerencia </a:t>
            </a:r>
            <a:r>
              <a:rPr lang="pt-BR" dirty="0"/>
              <a:t>as entidades fornecendo serviços de </a:t>
            </a:r>
            <a:r>
              <a:rPr lang="pt-BR" dirty="0" smtClean="0"/>
              <a:t>persistência. Utiliza </a:t>
            </a:r>
            <a:r>
              <a:rPr lang="pt-BR" dirty="0"/>
              <a:t>os meta dados ORM para realizar operações </a:t>
            </a:r>
            <a:r>
              <a:rPr lang="pt-BR" dirty="0" smtClean="0"/>
              <a:t>CRUD.</a:t>
            </a:r>
          </a:p>
          <a:p>
            <a:pPr>
              <a:buFont typeface="Arial" panose="020B0604020202020204" pitchFamily="34" charset="0"/>
              <a:buChar char="•"/>
            </a:pPr>
            <a:r>
              <a:rPr lang="pt-BR" dirty="0"/>
              <a:t> JPQL </a:t>
            </a:r>
            <a:r>
              <a:rPr lang="pt-BR" dirty="0" smtClean="0"/>
              <a:t>– Acrônimo </a:t>
            </a:r>
            <a:r>
              <a:rPr lang="pt-BR" dirty="0"/>
              <a:t>para  </a:t>
            </a:r>
            <a:r>
              <a:rPr lang="en-US" i="1" dirty="0" smtClean="0"/>
              <a:t>Java Persistence Query </a:t>
            </a:r>
            <a:r>
              <a:rPr lang="en-US" i="1" dirty="0"/>
              <a:t>L</a:t>
            </a:r>
            <a:r>
              <a:rPr lang="en-US" i="1" dirty="0" smtClean="0"/>
              <a:t>anguage</a:t>
            </a:r>
            <a:r>
              <a:rPr lang="pt-BR" dirty="0" smtClean="0"/>
              <a:t>. Linguagem de </a:t>
            </a:r>
            <a:r>
              <a:rPr lang="pt-BR" dirty="0"/>
              <a:t>consulta para buscar entidades salvas no banco de </a:t>
            </a:r>
            <a:r>
              <a:rPr lang="pt-BR" dirty="0" smtClean="0"/>
              <a:t>dados. Possui </a:t>
            </a:r>
            <a:r>
              <a:rPr lang="pt-BR" dirty="0"/>
              <a:t>semelhanças com o SQL, mas trabalha com objetos e não com campos de </a:t>
            </a:r>
            <a:r>
              <a:rPr lang="pt-BR" dirty="0" smtClean="0"/>
              <a:t>tabelas.</a:t>
            </a:r>
            <a:endParaRPr lang="pt-BR" dirty="0"/>
          </a:p>
        </p:txBody>
      </p:sp>
    </p:spTree>
    <p:extLst>
      <p:ext uri="{BB962C8B-B14F-4D97-AF65-F5344CB8AC3E}">
        <p14:creationId xmlns:p14="http://schemas.microsoft.com/office/powerpoint/2010/main" val="10949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Cada </a:t>
            </a:r>
            <a:r>
              <a:rPr lang="pt-BR" dirty="0"/>
              <a:t>entidade no modelo de domínio obtém sua própria </a:t>
            </a:r>
            <a:r>
              <a:rPr lang="pt-BR" dirty="0" smtClean="0"/>
              <a:t>tabela semelhante </a:t>
            </a:r>
            <a:r>
              <a:rPr lang="pt-BR" dirty="0"/>
              <a:t>à </a:t>
            </a:r>
            <a:r>
              <a:rPr lang="pt-BR" dirty="0" smtClean="0"/>
              <a:t>JOINED-TABELS STRATEGY</a:t>
            </a:r>
            <a:r>
              <a:rPr lang="pt-BR" dirty="0"/>
              <a:t>, mas a grande diferença entre as duas estratégias </a:t>
            </a:r>
            <a:r>
              <a:rPr lang="pt-BR" dirty="0" smtClean="0"/>
              <a:t>é que </a:t>
            </a:r>
            <a:r>
              <a:rPr lang="pt-BR" dirty="0"/>
              <a:t>não há nenhuma relação </a:t>
            </a:r>
            <a:r>
              <a:rPr lang="pt-BR" dirty="0" smtClean="0"/>
              <a:t>entre as tabelas </a:t>
            </a:r>
            <a:r>
              <a:rPr lang="pt-BR" dirty="0"/>
              <a:t>na TABLE-PER-CLASS </a:t>
            </a:r>
            <a:r>
              <a:rPr lang="pt-BR" dirty="0" smtClean="0"/>
              <a:t>STRATEGY.</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6550925" y="1902693"/>
            <a:ext cx="4080681" cy="4134374"/>
          </a:xfrm>
          <a:prstGeom prst="rect">
            <a:avLst/>
          </a:prstGeom>
        </p:spPr>
      </p:pic>
    </p:spTree>
    <p:extLst>
      <p:ext uri="{BB962C8B-B14F-4D97-AF65-F5344CB8AC3E}">
        <p14:creationId xmlns:p14="http://schemas.microsoft.com/office/powerpoint/2010/main" val="17695215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Table-per-class Strategy</a:t>
            </a:r>
            <a:endParaRPr lang="en-US" dirty="0"/>
          </a:p>
        </p:txBody>
      </p:sp>
      <p:sp>
        <p:nvSpPr>
          <p:cNvPr id="7" name="Espaço Reservado para Conteúdo 6"/>
          <p:cNvSpPr>
            <a:spLocks noGrp="1"/>
          </p:cNvSpPr>
          <p:nvPr>
            <p:ph idx="1"/>
          </p:nvPr>
        </p:nvSpPr>
        <p:spPr>
          <a:xfrm>
            <a:off x="676656" y="2011681"/>
            <a:ext cx="10753725" cy="1441204"/>
          </a:xfrm>
        </p:spPr>
        <p:txBody>
          <a:bodyPr/>
          <a:lstStyle/>
          <a:p>
            <a:pPr>
              <a:buFont typeface="Arial" panose="020B0604020202020204" pitchFamily="34" charset="0"/>
              <a:buChar char="•"/>
            </a:pPr>
            <a:r>
              <a:rPr lang="pt-BR" dirty="0"/>
              <a:t> </a:t>
            </a:r>
            <a:r>
              <a:rPr lang="pt-BR" dirty="0" smtClean="0"/>
              <a:t>É </a:t>
            </a:r>
            <a:r>
              <a:rPr lang="pt-BR" dirty="0"/>
              <a:t>a estratégia mais difícil de ser implementada por um provedor </a:t>
            </a:r>
            <a:r>
              <a:rPr lang="pt-BR" dirty="0" smtClean="0"/>
              <a:t>JPA.</a:t>
            </a:r>
            <a:endParaRPr lang="pt-BR" dirty="0"/>
          </a:p>
          <a:p>
            <a:pPr>
              <a:buFont typeface="Arial" panose="020B0604020202020204" pitchFamily="34" charset="0"/>
              <a:buChar char="•"/>
            </a:pPr>
            <a:r>
              <a:rPr lang="pt-BR" dirty="0" smtClean="0"/>
              <a:t> É </a:t>
            </a:r>
            <a:r>
              <a:rPr lang="pt-BR" dirty="0"/>
              <a:t>uma estratégia de implementação opcional de acordo com a especificação </a:t>
            </a:r>
            <a:r>
              <a:rPr lang="pt-BR" dirty="0" smtClean="0"/>
              <a:t>JPA.</a:t>
            </a:r>
          </a:p>
          <a:p>
            <a:pPr>
              <a:buFont typeface="Arial" panose="020B0604020202020204" pitchFamily="34" charset="0"/>
              <a:buChar char="•"/>
            </a:pPr>
            <a:r>
              <a:rPr lang="pt-BR" dirty="0"/>
              <a:t> </a:t>
            </a:r>
            <a:r>
              <a:rPr lang="pt-BR" dirty="0" smtClean="0"/>
              <a:t>A recomendação é evitar essa estratégia.</a:t>
            </a:r>
            <a:endParaRPr lang="pt-BR" dirty="0"/>
          </a:p>
        </p:txBody>
      </p:sp>
      <p:pic>
        <p:nvPicPr>
          <p:cNvPr id="3" name="Imagem 2"/>
          <p:cNvPicPr>
            <a:picLocks noChangeAspect="1"/>
          </p:cNvPicPr>
          <p:nvPr/>
        </p:nvPicPr>
        <p:blipFill>
          <a:blip r:embed="rId2"/>
          <a:stretch>
            <a:fillRect/>
          </a:stretch>
        </p:blipFill>
        <p:spPr>
          <a:xfrm>
            <a:off x="2729810" y="3669879"/>
            <a:ext cx="7008267" cy="2730921"/>
          </a:xfrm>
          <a:prstGeom prst="rect">
            <a:avLst/>
          </a:prstGeom>
        </p:spPr>
      </p:pic>
    </p:spTree>
    <p:extLst>
      <p:ext uri="{BB962C8B-B14F-4D97-AF65-F5344CB8AC3E}">
        <p14:creationId xmlns:p14="http://schemas.microsoft.com/office/powerpoint/2010/main" val="31792168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17" name="Espaço Reservado para Texto 16"/>
          <p:cNvSpPr>
            <a:spLocks noGrp="1"/>
          </p:cNvSpPr>
          <p:nvPr>
            <p:ph type="body" idx="1"/>
          </p:nvPr>
        </p:nvSpPr>
        <p:spPr/>
        <p:txBody>
          <a:bodyPr/>
          <a:lstStyle/>
          <a:p>
            <a:r>
              <a:rPr lang="pt-BR" u="sng" dirty="0" smtClean="0"/>
              <a:t>VANTAGENS</a:t>
            </a:r>
            <a:endParaRPr lang="pt-BR" u="sng" dirty="0"/>
          </a:p>
        </p:txBody>
      </p:sp>
      <p:sp>
        <p:nvSpPr>
          <p:cNvPr id="14" name="Espaço Reservado para Conteúdo 13"/>
          <p:cNvSpPr>
            <a:spLocks noGrp="1"/>
          </p:cNvSpPr>
          <p:nvPr>
            <p:ph sz="half" idx="2"/>
          </p:nvPr>
        </p:nvSpPr>
        <p:spPr/>
        <p:txBody>
          <a:bodyPr/>
          <a:lstStyle/>
          <a:p>
            <a:pPr>
              <a:buFont typeface="Arial" panose="020B0604020202020204" pitchFamily="34" charset="0"/>
              <a:buChar char="•"/>
            </a:pPr>
            <a:r>
              <a:rPr lang="pt-BR" dirty="0"/>
              <a:t> </a:t>
            </a:r>
            <a:r>
              <a:rPr lang="pt-BR" dirty="0" smtClean="0"/>
              <a:t> Fácil de entender.</a:t>
            </a:r>
          </a:p>
          <a:p>
            <a:pPr>
              <a:buFont typeface="Arial" panose="020B0604020202020204" pitchFamily="34" charset="0"/>
              <a:buChar char="•"/>
            </a:pPr>
            <a:endParaRPr lang="pt-BR" dirty="0"/>
          </a:p>
        </p:txBody>
      </p:sp>
      <p:sp>
        <p:nvSpPr>
          <p:cNvPr id="18" name="Espaço Reservado para Texto 17"/>
          <p:cNvSpPr>
            <a:spLocks noGrp="1"/>
          </p:cNvSpPr>
          <p:nvPr>
            <p:ph type="body" sz="quarter" idx="3"/>
          </p:nvPr>
        </p:nvSpPr>
        <p:spPr/>
        <p:txBody>
          <a:bodyPr/>
          <a:lstStyle/>
          <a:p>
            <a:r>
              <a:rPr lang="pt-BR" u="sng" dirty="0" smtClean="0"/>
              <a:t>desvantagens</a:t>
            </a:r>
            <a:endParaRPr lang="pt-BR" u="sng" dirty="0"/>
          </a:p>
        </p:txBody>
      </p:sp>
      <p:sp>
        <p:nvSpPr>
          <p:cNvPr id="19" name="Espaço Reservado para Conteúdo 18"/>
          <p:cNvSpPr>
            <a:spLocks noGrp="1"/>
          </p:cNvSpPr>
          <p:nvPr>
            <p:ph sz="quarter" idx="4"/>
          </p:nvPr>
        </p:nvSpPr>
        <p:spPr>
          <a:xfrm>
            <a:off x="6007608" y="2750989"/>
            <a:ext cx="4663440" cy="3608867"/>
          </a:xfrm>
        </p:spPr>
        <p:txBody>
          <a:bodyPr>
            <a:normAutofit/>
          </a:bodyPr>
          <a:lstStyle/>
          <a:p>
            <a:pPr>
              <a:buFont typeface="Arial" panose="020B0604020202020204" pitchFamily="34" charset="0"/>
              <a:buChar char="•"/>
            </a:pPr>
            <a:r>
              <a:rPr lang="pt-BR" dirty="0" smtClean="0"/>
              <a:t> Colunas </a:t>
            </a:r>
            <a:r>
              <a:rPr lang="pt-BR" dirty="0"/>
              <a:t>duplicadas </a:t>
            </a:r>
            <a:r>
              <a:rPr lang="pt-BR" dirty="0" smtClean="0"/>
              <a:t>são </a:t>
            </a:r>
            <a:r>
              <a:rPr lang="pt-BR" dirty="0"/>
              <a:t>replicadas em todas as </a:t>
            </a:r>
            <a:r>
              <a:rPr lang="pt-BR" dirty="0" smtClean="0"/>
              <a:t>tabelas.</a:t>
            </a:r>
          </a:p>
          <a:p>
            <a:pPr>
              <a:buFont typeface="Arial" panose="020B0604020202020204" pitchFamily="34" charset="0"/>
              <a:buChar char="•"/>
            </a:pPr>
            <a:r>
              <a:rPr lang="pt-BR" dirty="0" smtClean="0"/>
              <a:t> Nenhuma </a:t>
            </a:r>
            <a:r>
              <a:rPr lang="pt-BR" dirty="0"/>
              <a:t>relação existe entre as </a:t>
            </a:r>
            <a:r>
              <a:rPr lang="pt-BR" dirty="0" smtClean="0"/>
              <a:t>tabelas.</a:t>
            </a:r>
          </a:p>
          <a:p>
            <a:pPr>
              <a:buFont typeface="Arial" panose="020B0604020202020204" pitchFamily="34" charset="0"/>
              <a:buChar char="•"/>
            </a:pPr>
            <a:r>
              <a:rPr lang="pt-BR" dirty="0" smtClean="0"/>
              <a:t> Não </a:t>
            </a:r>
            <a:r>
              <a:rPr lang="pt-BR" dirty="0"/>
              <a:t>tem bom suporte para relações </a:t>
            </a:r>
            <a:r>
              <a:rPr lang="pt-BR" dirty="0" smtClean="0"/>
              <a:t>polimórficas (</a:t>
            </a:r>
            <a:r>
              <a:rPr lang="pt-BR" i="1" dirty="0" smtClean="0"/>
              <a:t>queries</a:t>
            </a:r>
            <a:r>
              <a:rPr lang="pt-BR" dirty="0" smtClean="0"/>
              <a:t> </a:t>
            </a:r>
            <a:r>
              <a:rPr lang="pt-BR" dirty="0"/>
              <a:t>polimórficas devem utilizar um </a:t>
            </a:r>
            <a:r>
              <a:rPr lang="pt-BR" i="1" dirty="0"/>
              <a:t>SQL</a:t>
            </a:r>
            <a:r>
              <a:rPr lang="pt-BR" dirty="0"/>
              <a:t> </a:t>
            </a:r>
            <a:r>
              <a:rPr lang="pt-BR" i="1" dirty="0" smtClean="0"/>
              <a:t>UNION).</a:t>
            </a:r>
            <a:endParaRPr lang="pt-BR" dirty="0"/>
          </a:p>
          <a:p>
            <a:pPr>
              <a:buFont typeface="Arial" panose="020B0604020202020204" pitchFamily="34" charset="0"/>
              <a:buChar char="•"/>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18848816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a:xfrm>
            <a:off x="657224" y="90096"/>
            <a:ext cx="10772775" cy="1658198"/>
          </a:xfrm>
        </p:spPr>
        <p:txBody>
          <a:bodyPr>
            <a:normAutofit/>
          </a:bodyPr>
          <a:lstStyle/>
          <a:p>
            <a:r>
              <a:rPr lang="pt-BR" sz="4000" dirty="0" smtClean="0"/>
              <a:t>QUADRO RESUMO – ESTRATÉGIAS DE MAPEAMENTO DE HERANÇA</a:t>
            </a:r>
            <a:endParaRPr lang="pt-BR" sz="4000" dirty="0"/>
          </a:p>
        </p:txBody>
      </p:sp>
      <p:pic>
        <p:nvPicPr>
          <p:cNvPr id="8" name="Espaço Reservado para Conteúdo 7"/>
          <p:cNvPicPr>
            <a:picLocks noGrp="1" noChangeAspect="1"/>
          </p:cNvPicPr>
          <p:nvPr>
            <p:ph idx="1"/>
          </p:nvPr>
        </p:nvPicPr>
        <p:blipFill>
          <a:blip r:embed="rId2"/>
          <a:stretch>
            <a:fillRect/>
          </a:stretch>
        </p:blipFill>
        <p:spPr>
          <a:xfrm>
            <a:off x="1610437" y="1446663"/>
            <a:ext cx="8957408" cy="5411337"/>
          </a:xfrm>
          <a:prstGeom prst="rect">
            <a:avLst/>
          </a:prstGeom>
        </p:spPr>
      </p:pic>
    </p:spTree>
    <p:extLst>
      <p:ext uri="{BB962C8B-B14F-4D97-AF65-F5344CB8AC3E}">
        <p14:creationId xmlns:p14="http://schemas.microsoft.com/office/powerpoint/2010/main" val="13483278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i="1" dirty="0" smtClean="0"/>
              <a:t>EntityManager</a:t>
            </a:r>
            <a:endParaRPr lang="pt-BR" dirty="0"/>
          </a:p>
        </p:txBody>
      </p:sp>
      <p:sp>
        <p:nvSpPr>
          <p:cNvPr id="5" name="Subtítulo 4"/>
          <p:cNvSpPr>
            <a:spLocks noGrp="1"/>
          </p:cNvSpPr>
          <p:nvPr>
            <p:ph type="subTitle" idx="1"/>
          </p:nvPr>
        </p:nvSpPr>
        <p:spPr/>
        <p:txBody>
          <a:bodyPr/>
          <a:lstStyle/>
          <a:p>
            <a:r>
              <a:rPr lang="pt-BR" dirty="0"/>
              <a:t>Gerenciando Entidades</a:t>
            </a:r>
          </a:p>
        </p:txBody>
      </p:sp>
    </p:spTree>
    <p:extLst>
      <p:ext uri="{BB962C8B-B14F-4D97-AF65-F5344CB8AC3E}">
        <p14:creationId xmlns:p14="http://schemas.microsoft.com/office/powerpoint/2010/main" val="30435889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Vamos aprender sobre o ciclo de vida de entidades e como o EntityManager pode ser usado para realizar operações CRUD</a:t>
            </a:r>
            <a:r>
              <a:rPr lang="pt-BR" dirty="0" smtClean="0"/>
              <a:t>.</a:t>
            </a:r>
          </a:p>
          <a:p>
            <a:pPr>
              <a:buFont typeface="Arial" panose="020B0604020202020204" pitchFamily="34" charset="0"/>
              <a:buChar char="•"/>
            </a:pPr>
            <a:r>
              <a:rPr lang="pt-BR" dirty="0" smtClean="0"/>
              <a:t> Lembrando que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4067038"/>
            <a:ext cx="7928601" cy="2702257"/>
          </a:xfrm>
          <a:prstGeom prst="rect">
            <a:avLst/>
          </a:prstGeom>
        </p:spPr>
      </p:pic>
    </p:spTree>
    <p:extLst>
      <p:ext uri="{BB962C8B-B14F-4D97-AF65-F5344CB8AC3E}">
        <p14:creationId xmlns:p14="http://schemas.microsoft.com/office/powerpoint/2010/main" val="13464213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EntityManager</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interface </a:t>
            </a:r>
            <a:r>
              <a:rPr lang="pt-BR" i="1" dirty="0" smtClean="0"/>
              <a:t>EntiyManager</a:t>
            </a:r>
            <a:r>
              <a:rPr lang="pt-BR" dirty="0" smtClean="0"/>
              <a:t> tem o papel de interpretar </a:t>
            </a:r>
            <a:r>
              <a:rPr lang="pt-BR" dirty="0"/>
              <a:t>o mapeamento O/R especificado para uma entidade e </a:t>
            </a:r>
            <a:r>
              <a:rPr lang="pt-BR" dirty="0" smtClean="0"/>
              <a:t>salvar </a:t>
            </a:r>
            <a:r>
              <a:rPr lang="pt-BR" dirty="0"/>
              <a:t>a entidade no banco de </a:t>
            </a:r>
            <a:r>
              <a:rPr lang="pt-BR" dirty="0" smtClean="0"/>
              <a:t>dados.</a:t>
            </a:r>
          </a:p>
          <a:p>
            <a:pPr>
              <a:buFont typeface="Arial" panose="020B0604020202020204" pitchFamily="34" charset="0"/>
              <a:buChar char="•"/>
            </a:pPr>
            <a:r>
              <a:rPr lang="pt-BR" dirty="0"/>
              <a:t> </a:t>
            </a:r>
            <a:r>
              <a:rPr lang="pt-BR" dirty="0" smtClean="0"/>
              <a:t>Vamos agora conhecer os principais métodos dessa interface.</a:t>
            </a:r>
            <a:endParaRPr lang="pt-BR" dirty="0"/>
          </a:p>
        </p:txBody>
      </p:sp>
    </p:spTree>
    <p:extLst>
      <p:ext uri="{BB962C8B-B14F-4D97-AF65-F5344CB8AC3E}">
        <p14:creationId xmlns:p14="http://schemas.microsoft.com/office/powerpoint/2010/main" val="42526896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EntityManager</a:t>
            </a:r>
            <a:endParaRPr lang="pt-BR" dirty="0"/>
          </a:p>
        </p:txBody>
      </p:sp>
      <p:graphicFrame>
        <p:nvGraphicFramePr>
          <p:cNvPr id="4" name="Espaço Reservado para Conteúdo 3"/>
          <p:cNvGraphicFramePr>
            <a:graphicFrameLocks noGrp="1"/>
          </p:cNvGraphicFramePr>
          <p:nvPr>
            <p:ph idx="1"/>
          </p:nvPr>
        </p:nvGraphicFramePr>
        <p:xfrm>
          <a:off x="676275" y="2011363"/>
          <a:ext cx="10753726" cy="4394200"/>
        </p:xfrm>
        <a:graphic>
          <a:graphicData uri="http://schemas.openxmlformats.org/drawingml/2006/table">
            <a:tbl>
              <a:tblPr firstRow="1" bandRow="1">
                <a:tableStyleId>{B301B821-A1FF-4177-AEE7-76D212191A09}</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void persist(Object entity);</a:t>
                      </a:r>
                      <a:endParaRPr lang="en-US" noProof="1"/>
                    </a:p>
                  </a:txBody>
                  <a:tcPr/>
                </a:tc>
                <a:tc>
                  <a:txBody>
                    <a:bodyPr/>
                    <a:lstStyle/>
                    <a:p>
                      <a:r>
                        <a:rPr lang="en-US" noProof="1" smtClean="0"/>
                        <a:t>Saves (persists) an entity into the database and makes the entity managed.</a:t>
                      </a:r>
                      <a:endParaRPr lang="en-US" noProof="1"/>
                    </a:p>
                  </a:txBody>
                  <a:tcPr/>
                </a:tc>
              </a:tr>
              <a:tr h="370840">
                <a:tc>
                  <a:txBody>
                    <a:bodyPr/>
                    <a:lstStyle/>
                    <a:p>
                      <a:r>
                        <a:rPr lang="en-US" noProof="1" smtClean="0"/>
                        <a:t>public &lt;T&gt; T merge(T entity);</a:t>
                      </a:r>
                      <a:endParaRPr lang="en-US" noProof="1"/>
                    </a:p>
                  </a:txBody>
                  <a:tcPr/>
                </a:tc>
                <a:tc>
                  <a:txBody>
                    <a:bodyPr/>
                    <a:lstStyle/>
                    <a:p>
                      <a:r>
                        <a:rPr lang="en-US" noProof="1" smtClean="0"/>
                        <a:t>Merges an entity to the EntityManager’s persistence context and returns the merged entity.</a:t>
                      </a:r>
                      <a:endParaRPr lang="en-US" noProof="1"/>
                    </a:p>
                  </a:txBody>
                  <a:tcPr/>
                </a:tc>
              </a:tr>
              <a:tr h="370840">
                <a:tc>
                  <a:txBody>
                    <a:bodyPr/>
                    <a:lstStyle/>
                    <a:p>
                      <a:r>
                        <a:rPr lang="en-US" noProof="1" smtClean="0"/>
                        <a:t>public &lt;T&gt; T find(Class&lt;T&gt; entityClass, Object primaryKey);</a:t>
                      </a:r>
                    </a:p>
                  </a:txBody>
                  <a:tcPr/>
                </a:tc>
                <a:tc>
                  <a:txBody>
                    <a:bodyPr/>
                    <a:lstStyle/>
                    <a:p>
                      <a:r>
                        <a:rPr lang="en-US" noProof="1" smtClean="0"/>
                        <a:t>Finds an entity instance by its primary key. This method is overloaded and comes in different forms.</a:t>
                      </a:r>
                    </a:p>
                  </a:txBody>
                  <a:tcPr/>
                </a:tc>
              </a:tr>
              <a:tr h="370840">
                <a:tc>
                  <a:txBody>
                    <a:bodyPr/>
                    <a:lstStyle/>
                    <a:p>
                      <a:r>
                        <a:rPr lang="en-US" noProof="1" smtClean="0"/>
                        <a:t>public void flush();</a:t>
                      </a:r>
                      <a:endParaRPr lang="en-US" noProof="1"/>
                    </a:p>
                  </a:txBody>
                  <a:tcPr/>
                </a:tc>
                <a:tc>
                  <a:txBody>
                    <a:bodyPr/>
                    <a:lstStyle/>
                    <a:p>
                      <a:r>
                        <a:rPr lang="en-US" noProof="1" smtClean="0"/>
                        <a:t>Synchronizes the state of entities in the EntityManager’s persistence context with the database.</a:t>
                      </a:r>
                      <a:endParaRPr lang="en-US" noProof="1"/>
                    </a:p>
                  </a:txBody>
                  <a:tcPr/>
                </a:tc>
              </a:tr>
              <a:tr h="370840">
                <a:tc>
                  <a:txBody>
                    <a:bodyPr/>
                    <a:lstStyle/>
                    <a:p>
                      <a:r>
                        <a:rPr lang="en-US" noProof="1" smtClean="0"/>
                        <a:t>public void setFlushMode(FlushModeType flushMode);</a:t>
                      </a:r>
                      <a:endParaRPr lang="en-US" noProof="1"/>
                    </a:p>
                  </a:txBody>
                  <a:tcPr/>
                </a:tc>
                <a:tc>
                  <a:txBody>
                    <a:bodyPr/>
                    <a:lstStyle/>
                    <a:p>
                      <a:r>
                        <a:rPr lang="en-US" noProof="1" smtClean="0"/>
                        <a:t>Changes the flush mode of the EntityManager’s persistence context. The flush mode may be AUTO or COMMIT.  The default flush mode is AUTO, meaning </a:t>
                      </a:r>
                    </a:p>
                    <a:p>
                      <a:r>
                        <a:rPr lang="en-US" noProof="1" smtClean="0"/>
                        <a:t>that the EntityManager tries to automatically sync the entities with the database.</a:t>
                      </a:r>
                      <a:endParaRPr lang="en-US" noProof="1"/>
                    </a:p>
                  </a:txBody>
                  <a:tcPr/>
                </a:tc>
              </a:tr>
            </a:tbl>
          </a:graphicData>
        </a:graphic>
      </p:graphicFrame>
    </p:spTree>
    <p:extLst>
      <p:ext uri="{BB962C8B-B14F-4D97-AF65-F5344CB8AC3E}">
        <p14:creationId xmlns:p14="http://schemas.microsoft.com/office/powerpoint/2010/main" val="9104515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44907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FlushModeType getFlushMode();</a:t>
                      </a:r>
                      <a:endParaRPr lang="en-US" noProof="1"/>
                    </a:p>
                  </a:txBody>
                  <a:tcPr/>
                </a:tc>
                <a:tc>
                  <a:txBody>
                    <a:bodyPr/>
                    <a:lstStyle/>
                    <a:p>
                      <a:r>
                        <a:rPr lang="en-US" noProof="1" smtClean="0"/>
                        <a:t>Retrieves the current flush mode.</a:t>
                      </a:r>
                      <a:endParaRPr lang="en-US" noProof="1"/>
                    </a:p>
                  </a:txBody>
                  <a:tcPr/>
                </a:tc>
              </a:tr>
              <a:tr h="370840">
                <a:tc>
                  <a:txBody>
                    <a:bodyPr/>
                    <a:lstStyle/>
                    <a:p>
                      <a:r>
                        <a:rPr lang="en-US" noProof="1" smtClean="0"/>
                        <a:t>public void refresh(Object entity);</a:t>
                      </a:r>
                      <a:endParaRPr lang="en-US" noProof="1"/>
                    </a:p>
                  </a:txBody>
                  <a:tcPr/>
                </a:tc>
                <a:tc>
                  <a:txBody>
                    <a:bodyPr/>
                    <a:lstStyle/>
                    <a:p>
                      <a:r>
                        <a:rPr lang="en-US" noProof="1" smtClean="0"/>
                        <a:t>Refreshes (resets) the entities from the database. This method is overloaded and comes in different forms.</a:t>
                      </a:r>
                      <a:endParaRPr lang="en-US" noProof="1"/>
                    </a:p>
                  </a:txBody>
                  <a:tcPr/>
                </a:tc>
              </a:tr>
              <a:tr h="370840">
                <a:tc>
                  <a:txBody>
                    <a:bodyPr/>
                    <a:lstStyle/>
                    <a:p>
                      <a:r>
                        <a:rPr lang="en-US" noProof="1" smtClean="0"/>
                        <a:t>public Query createQuery(String jpqlString);</a:t>
                      </a:r>
                    </a:p>
                  </a:txBody>
                  <a:tcPr/>
                </a:tc>
                <a:tc>
                  <a:txBody>
                    <a:bodyPr/>
                    <a:lstStyle/>
                    <a:p>
                      <a:r>
                        <a:rPr lang="en-US" noProof="1" smtClean="0"/>
                        <a:t>Creates a dynamic query using a JPQL statement. This method is overloaded and comes in different forms.</a:t>
                      </a:r>
                      <a:endParaRPr lang="en-US" noProof="1"/>
                    </a:p>
                  </a:txBody>
                  <a:tcPr/>
                </a:tc>
              </a:tr>
              <a:tr h="370840">
                <a:tc>
                  <a:txBody>
                    <a:bodyPr/>
                    <a:lstStyle/>
                    <a:p>
                      <a:r>
                        <a:rPr lang="en-US" noProof="1" smtClean="0"/>
                        <a:t>public Query createNamedQuery(String</a:t>
                      </a:r>
                      <a:r>
                        <a:rPr lang="en-US" baseline="0" noProof="1" smtClean="0"/>
                        <a:t> </a:t>
                      </a:r>
                      <a:r>
                        <a:rPr lang="en-US" noProof="1" smtClean="0"/>
                        <a:t>name);</a:t>
                      </a:r>
                      <a:endParaRPr lang="en-US" noProof="1"/>
                    </a:p>
                  </a:txBody>
                  <a:tcPr/>
                </a:tc>
                <a:tc>
                  <a:txBody>
                    <a:bodyPr/>
                    <a:lstStyle/>
                    <a:p>
                      <a:r>
                        <a:rPr lang="en-US" noProof="1" smtClean="0"/>
                        <a:t>Creates a query instance based on a named query on the entity instance. This method is overloaded and comes in different forms.</a:t>
                      </a:r>
                      <a:endParaRPr lang="en-US" noProof="1"/>
                    </a:p>
                  </a:txBody>
                  <a:tcPr/>
                </a:tc>
              </a:tr>
              <a:tr h="370840">
                <a:tc>
                  <a:txBody>
                    <a:bodyPr/>
                    <a:lstStyle/>
                    <a:p>
                      <a:r>
                        <a:rPr lang="en-US" noProof="1" smtClean="0"/>
                        <a:t>public Query createNativeQuery(String sqlString);</a:t>
                      </a:r>
                    </a:p>
                  </a:txBody>
                  <a:tcPr/>
                </a:tc>
                <a:tc>
                  <a:txBody>
                    <a:bodyPr/>
                    <a:lstStyle/>
                    <a:p>
                      <a:r>
                        <a:rPr lang="en-US" noProof="1" smtClean="0"/>
                        <a:t>Creates a dynamic query using a native SQL</a:t>
                      </a:r>
                      <a:r>
                        <a:rPr lang="en-US" baseline="0" noProof="1" smtClean="0"/>
                        <a:t> </a:t>
                      </a:r>
                      <a:r>
                        <a:rPr lang="en-US" noProof="1" smtClean="0"/>
                        <a:t>statement. This method is overloaded and comes in different forms.</a:t>
                      </a:r>
                      <a:endParaRPr lang="en-US" noProof="1"/>
                    </a:p>
                  </a:txBody>
                  <a:tcPr/>
                </a:tc>
              </a:tr>
              <a:tr h="370840">
                <a:tc>
                  <a:txBody>
                    <a:bodyPr/>
                    <a:lstStyle/>
                    <a:p>
                      <a:r>
                        <a:rPr lang="en-US" noProof="1" smtClean="0"/>
                        <a:t>public StoredProcedureQuery createStoredProcedureQuery(String procedureName);</a:t>
                      </a:r>
                      <a:endParaRPr lang="en-US" noProof="1"/>
                    </a:p>
                  </a:txBody>
                  <a:tcPr/>
                </a:tc>
                <a:tc>
                  <a:txBody>
                    <a:bodyPr/>
                    <a:lstStyle/>
                    <a:p>
                      <a:r>
                        <a:rPr lang="en-US" noProof="1" smtClean="0"/>
                        <a:t>Creates a StoredProcedureQueryfor executing a stored procedure. This method is overloaded and comes in different forms.</a:t>
                      </a:r>
                      <a:endParaRPr lang="en-US" noProof="1"/>
                    </a:p>
                  </a:txBody>
                  <a:tcPr/>
                </a:tc>
              </a:tr>
            </a:tbl>
          </a:graphicData>
        </a:graphic>
      </p:graphicFrame>
    </p:spTree>
    <p:extLst>
      <p:ext uri="{BB962C8B-B14F-4D97-AF65-F5344CB8AC3E}">
        <p14:creationId xmlns:p14="http://schemas.microsoft.com/office/powerpoint/2010/main" val="128059408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3576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1" smtClean="0"/>
                        <a:t>Method signature</a:t>
                      </a:r>
                      <a:endParaRPr lang="en-US" noProof="1"/>
                    </a:p>
                  </a:txBody>
                  <a:tcPr/>
                </a:tc>
                <a:tc>
                  <a:txBody>
                    <a:bodyPr/>
                    <a:lstStyle/>
                    <a:p>
                      <a:r>
                        <a:rPr lang="en-US" noProof="1" smtClean="0"/>
                        <a:t>Description</a:t>
                      </a:r>
                      <a:endParaRPr lang="en-US" noProof="1"/>
                    </a:p>
                  </a:txBody>
                  <a:tcPr/>
                </a:tc>
              </a:tr>
              <a:tr h="370840">
                <a:tc>
                  <a:txBody>
                    <a:bodyPr/>
                    <a:lstStyle/>
                    <a:p>
                      <a:r>
                        <a:rPr lang="en-US" noProof="1" smtClean="0"/>
                        <a:t>public void close();</a:t>
                      </a:r>
                      <a:endParaRPr lang="en-US" noProof="1"/>
                    </a:p>
                  </a:txBody>
                  <a:tcPr/>
                </a:tc>
                <a:tc>
                  <a:txBody>
                    <a:bodyPr/>
                    <a:lstStyle/>
                    <a:p>
                      <a:r>
                        <a:rPr lang="en-US" noProof="1" smtClean="0"/>
                        <a:t>Closes an application-managed EntityManager.</a:t>
                      </a:r>
                      <a:endParaRPr lang="en-US" noProof="1"/>
                    </a:p>
                  </a:txBody>
                  <a:tcPr/>
                </a:tc>
              </a:tr>
              <a:tr h="370840">
                <a:tc>
                  <a:txBody>
                    <a:bodyPr/>
                    <a:lstStyle/>
                    <a:p>
                      <a:r>
                        <a:rPr lang="en-US" noProof="1" smtClean="0"/>
                        <a:t>public void clear();</a:t>
                      </a:r>
                      <a:endParaRPr lang="en-US" noProof="1"/>
                    </a:p>
                  </a:txBody>
                  <a:tcPr/>
                </a:tc>
                <a:tc>
                  <a:txBody>
                    <a:bodyPr/>
                    <a:lstStyle/>
                    <a:p>
                      <a:r>
                        <a:rPr lang="en-US" noProof="1" smtClean="0"/>
                        <a:t>Detached all managed entities from the persistence context. All changes made to entities not committed will be lost.</a:t>
                      </a:r>
                      <a:endParaRPr lang="en-US" noProof="1"/>
                    </a:p>
                  </a:txBody>
                  <a:tcPr/>
                </a:tc>
              </a:tr>
              <a:tr h="370840">
                <a:tc>
                  <a:txBody>
                    <a:bodyPr/>
                    <a:lstStyle/>
                    <a:p>
                      <a:r>
                        <a:rPr lang="en-US" noProof="1" smtClean="0"/>
                        <a:t>public boolean isOpen();</a:t>
                      </a:r>
                      <a:endParaRPr lang="en-US" noProof="1"/>
                    </a:p>
                  </a:txBody>
                  <a:tcPr/>
                </a:tc>
                <a:tc>
                  <a:txBody>
                    <a:bodyPr/>
                    <a:lstStyle/>
                    <a:p>
                      <a:r>
                        <a:rPr lang="en-US" noProof="1" smtClean="0"/>
                        <a:t>Checks whether an EntityManager is open.</a:t>
                      </a:r>
                    </a:p>
                    <a:p>
                      <a:endParaRPr lang="en-US" noProof="1"/>
                    </a:p>
                  </a:txBody>
                  <a:tcPr/>
                </a:tc>
              </a:tr>
              <a:tr h="370840">
                <a:tc>
                  <a:txBody>
                    <a:bodyPr/>
                    <a:lstStyle/>
                    <a:p>
                      <a:r>
                        <a:rPr lang="en-US" noProof="1" smtClean="0"/>
                        <a:t>public EntityTransaction getTransaction();</a:t>
                      </a:r>
                    </a:p>
                  </a:txBody>
                  <a:tcPr/>
                </a:tc>
                <a:tc>
                  <a:txBody>
                    <a:bodyPr/>
                    <a:lstStyle/>
                    <a:p>
                      <a:r>
                        <a:rPr lang="en-US" noProof="1" smtClean="0"/>
                        <a:t>Retrieves a transaction object that can be used to manually start or end a transaction.</a:t>
                      </a:r>
                      <a:endParaRPr lang="en-US" noProof="1"/>
                    </a:p>
                  </a:txBody>
                  <a:tcPr/>
                </a:tc>
              </a:tr>
              <a:tr h="370840">
                <a:tc>
                  <a:txBody>
                    <a:bodyPr/>
                    <a:lstStyle/>
                    <a:p>
                      <a:r>
                        <a:rPr lang="en-US" noProof="1" smtClean="0"/>
                        <a:t>public void joinTransaction();</a:t>
                      </a:r>
                    </a:p>
                  </a:txBody>
                  <a:tcPr/>
                </a:tc>
                <a:tc>
                  <a:txBody>
                    <a:bodyPr/>
                    <a:lstStyle/>
                    <a:p>
                      <a:r>
                        <a:rPr lang="en-US" noProof="1" smtClean="0"/>
                        <a:t>Asks an EntityManager to join an existing JTA transaction.</a:t>
                      </a:r>
                      <a:endParaRPr lang="en-US" noProof="1"/>
                    </a:p>
                  </a:txBody>
                  <a:tcPr/>
                </a:tc>
              </a:tr>
            </a:tbl>
          </a:graphicData>
        </a:graphic>
      </p:graphicFrame>
    </p:spTree>
    <p:extLst>
      <p:ext uri="{BB962C8B-B14F-4D97-AF65-F5344CB8AC3E}">
        <p14:creationId xmlns:p14="http://schemas.microsoft.com/office/powerpoint/2010/main" val="8300661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Implementações JPA</a:t>
            </a:r>
            <a:endParaRPr lang="pt-BR" dirty="0"/>
          </a:p>
        </p:txBody>
      </p:sp>
      <p:sp>
        <p:nvSpPr>
          <p:cNvPr id="3" name="Espaço Reservado para Conteúdo 2"/>
          <p:cNvSpPr>
            <a:spLocks noGrp="1"/>
          </p:cNvSpPr>
          <p:nvPr>
            <p:ph idx="1"/>
          </p:nvPr>
        </p:nvSpPr>
        <p:spPr/>
        <p:txBody>
          <a:bodyPr/>
          <a:lstStyle/>
          <a:p>
            <a:pPr marL="0" indent="0">
              <a:buNone/>
            </a:pPr>
            <a:endParaRPr lang="pt-BR" dirty="0"/>
          </a:p>
        </p:txBody>
      </p:sp>
      <p:pic>
        <p:nvPicPr>
          <p:cNvPr id="4" name="Espaço Reservado para Conteúdo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7735" y="2741375"/>
            <a:ext cx="2518133" cy="699606"/>
          </a:xfrm>
          <a:prstGeom prst="rect">
            <a:avLst/>
          </a:prstGeom>
        </p:spPr>
      </p:pic>
      <p:pic>
        <p:nvPicPr>
          <p:cNvPr id="5" name="Espaço Reservado para Conteúdo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109" y="5201441"/>
            <a:ext cx="2058358" cy="604643"/>
          </a:xfrm>
          <a:prstGeom prst="rect">
            <a:avLst/>
          </a:prstGeom>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242" y="2833883"/>
            <a:ext cx="1608092" cy="514590"/>
          </a:xfrm>
          <a:prstGeom prst="rect">
            <a:avLst/>
          </a:prstGeom>
        </p:spPr>
      </p:pic>
      <p:pic>
        <p:nvPicPr>
          <p:cNvPr id="7" name="Image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35" y="3498320"/>
            <a:ext cx="2823298" cy="1512594"/>
          </a:xfrm>
          <a:prstGeom prst="rect">
            <a:avLst/>
          </a:prstGeom>
        </p:spPr>
      </p:pic>
      <p:pic>
        <p:nvPicPr>
          <p:cNvPr id="8" name="Imagem 7"/>
          <p:cNvPicPr>
            <a:picLocks noChangeAspect="1"/>
          </p:cNvPicPr>
          <p:nvPr/>
        </p:nvPicPr>
        <p:blipFill>
          <a:blip r:embed="rId6"/>
          <a:stretch>
            <a:fillRect/>
          </a:stretch>
        </p:blipFill>
        <p:spPr>
          <a:xfrm>
            <a:off x="3157735" y="5126751"/>
            <a:ext cx="1395094" cy="707553"/>
          </a:xfrm>
          <a:prstGeom prst="rect">
            <a:avLst/>
          </a:prstGeom>
        </p:spPr>
      </p:pic>
    </p:spTree>
    <p:extLst>
      <p:ext uri="{BB962C8B-B14F-4D97-AF65-F5344CB8AC3E}">
        <p14:creationId xmlns:p14="http://schemas.microsoft.com/office/powerpoint/2010/main" val="36001078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a:t>
            </a:r>
            <a:r>
              <a:rPr lang="pt-BR" dirty="0" smtClean="0"/>
              <a:t>O </a:t>
            </a:r>
            <a:r>
              <a:rPr lang="pt-BR" i="1" dirty="0" smtClean="0"/>
              <a:t>EntityManager</a:t>
            </a:r>
            <a:r>
              <a:rPr lang="pt-BR" dirty="0" smtClean="0"/>
              <a:t> nada sabe sobre um POJO, até que você diga ao </a:t>
            </a:r>
            <a:r>
              <a:rPr lang="pt-BR" i="1" dirty="0" smtClean="0"/>
              <a:t>manager</a:t>
            </a:r>
            <a:r>
              <a:rPr lang="pt-BR" dirty="0" smtClean="0"/>
              <a:t> para começar a tratar o POJO como um entidade JPA.</a:t>
            </a:r>
          </a:p>
          <a:p>
            <a:pPr>
              <a:buFont typeface="Arial" panose="020B0604020202020204" pitchFamily="34" charset="0"/>
              <a:buChar char="•"/>
            </a:pPr>
            <a:r>
              <a:rPr lang="pt-BR" dirty="0"/>
              <a:t> Uma entidade </a:t>
            </a:r>
            <a:r>
              <a:rPr lang="pt-BR" dirty="0" smtClean="0"/>
              <a:t>sob o controle do </a:t>
            </a:r>
            <a:r>
              <a:rPr lang="pt-BR" i="1" dirty="0"/>
              <a:t>EntityManager</a:t>
            </a:r>
            <a:r>
              <a:rPr lang="pt-BR" dirty="0"/>
              <a:t> </a:t>
            </a:r>
            <a:r>
              <a:rPr lang="pt-BR" dirty="0" smtClean="0"/>
              <a:t>é </a:t>
            </a:r>
            <a:r>
              <a:rPr lang="pt-BR" dirty="0"/>
              <a:t>considerada anexada </a:t>
            </a:r>
            <a:r>
              <a:rPr lang="pt-BR" dirty="0" smtClean="0"/>
              <a:t>(</a:t>
            </a:r>
            <a:r>
              <a:rPr lang="en-US" i="1" dirty="0" smtClean="0"/>
              <a:t>attached</a:t>
            </a:r>
            <a:r>
              <a:rPr lang="pt-BR" dirty="0" smtClean="0"/>
              <a:t>) </a:t>
            </a:r>
            <a:r>
              <a:rPr lang="pt-BR" dirty="0"/>
              <a:t>ou gerenciada </a:t>
            </a:r>
            <a:r>
              <a:rPr lang="pt-BR" dirty="0" smtClean="0"/>
              <a:t>(</a:t>
            </a:r>
            <a:r>
              <a:rPr lang="en-US" i="1" dirty="0" smtClean="0"/>
              <a:t>managed</a:t>
            </a:r>
            <a:r>
              <a:rPr lang="pt-BR" dirty="0" smtClean="0"/>
              <a:t>).</a:t>
            </a:r>
          </a:p>
          <a:p>
            <a:pPr>
              <a:buFont typeface="Arial" panose="020B0604020202020204" pitchFamily="34" charset="0"/>
              <a:buChar char="•"/>
            </a:pPr>
            <a:r>
              <a:rPr lang="pt-BR" dirty="0"/>
              <a:t> Por outro </a:t>
            </a:r>
            <a:r>
              <a:rPr lang="pt-BR" dirty="0" smtClean="0"/>
              <a:t>lado, </a:t>
            </a:r>
            <a:r>
              <a:rPr lang="pt-BR" dirty="0"/>
              <a:t>quando um </a:t>
            </a:r>
            <a:r>
              <a:rPr lang="pt-BR" i="1" dirty="0"/>
              <a:t>EntityManager</a:t>
            </a:r>
            <a:r>
              <a:rPr lang="pt-BR" dirty="0"/>
              <a:t> </a:t>
            </a:r>
            <a:r>
              <a:rPr lang="pt-BR" dirty="0" smtClean="0"/>
              <a:t>para de gerenciar uma entidade, </a:t>
            </a:r>
            <a:r>
              <a:rPr lang="pt-BR" dirty="0"/>
              <a:t>a entidade é </a:t>
            </a:r>
            <a:r>
              <a:rPr lang="pt-BR" dirty="0" smtClean="0"/>
              <a:t>dita desanexada (</a:t>
            </a:r>
            <a:r>
              <a:rPr lang="en-US" i="1" dirty="0" smtClean="0"/>
              <a:t>detached</a:t>
            </a:r>
            <a:r>
              <a:rPr lang="pt-BR" dirty="0" smtClean="0"/>
              <a:t>).</a:t>
            </a:r>
          </a:p>
        </p:txBody>
      </p:sp>
    </p:spTree>
    <p:extLst>
      <p:ext uri="{BB962C8B-B14F-4D97-AF65-F5344CB8AC3E}">
        <p14:creationId xmlns:p14="http://schemas.microsoft.com/office/powerpoint/2010/main" val="40868048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746060" y="2157731"/>
            <a:ext cx="7435935" cy="4016576"/>
          </a:xfrm>
          <a:prstGeom prst="rect">
            <a:avLst/>
          </a:prstGeom>
        </p:spPr>
      </p:pic>
    </p:spTree>
    <p:extLst>
      <p:ext uri="{BB962C8B-B14F-4D97-AF65-F5344CB8AC3E}">
        <p14:creationId xmlns:p14="http://schemas.microsoft.com/office/powerpoint/2010/main" val="8171557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Gerenciadas (</a:t>
            </a:r>
            <a:r>
              <a:rPr lang="en-US" i="1" dirty="0" smtClean="0"/>
              <a:t>Managed</a:t>
            </a:r>
            <a:r>
              <a:rPr lang="pt-BR" dirty="0" smtClean="0"/>
              <a:t>)</a:t>
            </a:r>
            <a:endParaRPr lang="pt-BR" dirty="0"/>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i="1" dirty="0"/>
              <a:t>EntityManager</a:t>
            </a:r>
            <a:r>
              <a:rPr lang="pt-BR" dirty="0"/>
              <a:t> assegura que os dados das entidades estejam sincronizadas com o banco de </a:t>
            </a:r>
            <a:r>
              <a:rPr lang="pt-BR" dirty="0" smtClean="0"/>
              <a:t>dados.</a:t>
            </a:r>
          </a:p>
          <a:p>
            <a:pPr>
              <a:buFont typeface="Arial" panose="020B0604020202020204" pitchFamily="34" charset="0"/>
              <a:buChar char="•"/>
            </a:pPr>
            <a:r>
              <a:rPr lang="pt-BR" dirty="0"/>
              <a:t> </a:t>
            </a:r>
            <a:r>
              <a:rPr lang="pt-BR" dirty="0" smtClean="0"/>
              <a:t>Quando </a:t>
            </a:r>
            <a:r>
              <a:rPr lang="pt-BR" dirty="0"/>
              <a:t>o </a:t>
            </a:r>
            <a:r>
              <a:rPr lang="pt-BR" i="1" dirty="0"/>
              <a:t>EntityManager</a:t>
            </a:r>
            <a:r>
              <a:rPr lang="pt-BR" dirty="0"/>
              <a:t> inicia o gerenciamento de uma entidade, ele sincroniza o estado dela com o </a:t>
            </a:r>
            <a:r>
              <a:rPr lang="pt-BR" dirty="0" smtClean="0"/>
              <a:t>banco de dados.</a:t>
            </a:r>
          </a:p>
          <a:p>
            <a:pPr>
              <a:buFont typeface="Arial" panose="020B0604020202020204" pitchFamily="34" charset="0"/>
              <a:buChar char="•"/>
            </a:pPr>
            <a:r>
              <a:rPr lang="pt-BR" dirty="0"/>
              <a:t> </a:t>
            </a:r>
            <a:r>
              <a:rPr lang="pt-BR" dirty="0" smtClean="0"/>
              <a:t>Além disso, o </a:t>
            </a:r>
            <a:r>
              <a:rPr lang="pt-BR" i="1" dirty="0" smtClean="0"/>
              <a:t>EntityManager</a:t>
            </a:r>
            <a:r>
              <a:rPr lang="pt-BR" dirty="0" smtClean="0"/>
              <a:t> garante </a:t>
            </a:r>
            <a:r>
              <a:rPr lang="pt-BR" dirty="0"/>
              <a:t>que alterações feitas nos dados </a:t>
            </a:r>
            <a:r>
              <a:rPr lang="pt-BR" dirty="0" smtClean="0"/>
              <a:t>da entidade </a:t>
            </a:r>
            <a:r>
              <a:rPr lang="pt-BR" dirty="0"/>
              <a:t>sejam refletidas no </a:t>
            </a:r>
            <a:r>
              <a:rPr lang="pt-BR" dirty="0" smtClean="0"/>
              <a:t>banco de dados.</a:t>
            </a:r>
          </a:p>
          <a:p>
            <a:pPr>
              <a:buFont typeface="Arial" panose="020B0604020202020204" pitchFamily="34" charset="0"/>
              <a:buChar char="•"/>
            </a:pPr>
            <a:r>
              <a:rPr lang="pt-BR" dirty="0"/>
              <a:t> </a:t>
            </a:r>
            <a:r>
              <a:rPr lang="pt-BR" dirty="0" smtClean="0"/>
              <a:t>Uma entidade torna-se gerenciada quando ela é passada como parâmetro dos métodos </a:t>
            </a:r>
            <a:r>
              <a:rPr lang="en-US" i="1" dirty="0" smtClean="0"/>
              <a:t>persist, merge,</a:t>
            </a:r>
            <a:r>
              <a:rPr lang="pt-BR" i="1" dirty="0" smtClean="0"/>
              <a:t> </a:t>
            </a:r>
            <a:r>
              <a:rPr lang="pt-BR" dirty="0" smtClean="0"/>
              <a:t>ou </a:t>
            </a:r>
            <a:r>
              <a:rPr lang="en-US" i="1" dirty="0" smtClean="0"/>
              <a:t>refresh</a:t>
            </a:r>
            <a:r>
              <a:rPr lang="pt-BR" i="1" dirty="0" smtClean="0"/>
              <a:t>.</a:t>
            </a:r>
          </a:p>
          <a:p>
            <a:pPr>
              <a:buFont typeface="Arial" panose="020B0604020202020204" pitchFamily="34" charset="0"/>
              <a:buChar char="•"/>
            </a:pPr>
            <a:r>
              <a:rPr lang="pt-BR" i="1" dirty="0"/>
              <a:t> </a:t>
            </a:r>
            <a:r>
              <a:rPr lang="pt-BR" dirty="0" smtClean="0"/>
              <a:t>Quando recuperada através do método </a:t>
            </a:r>
            <a:r>
              <a:rPr lang="en-US" i="1" dirty="0" smtClean="0"/>
              <a:t>find</a:t>
            </a:r>
            <a:r>
              <a:rPr lang="pt-BR" dirty="0" smtClean="0"/>
              <a:t> ou através de</a:t>
            </a:r>
            <a:r>
              <a:rPr lang="pt-BR" i="1" dirty="0" smtClean="0"/>
              <a:t> </a:t>
            </a:r>
            <a:r>
              <a:rPr lang="en-US" i="1" dirty="0" smtClean="0"/>
              <a:t>queries</a:t>
            </a:r>
            <a:r>
              <a:rPr lang="pt-BR" dirty="0" smtClean="0"/>
              <a:t>, a entidade também torna-se gerenciada.</a:t>
            </a:r>
            <a:endParaRPr lang="pt-BR" dirty="0"/>
          </a:p>
        </p:txBody>
      </p:sp>
    </p:spTree>
    <p:extLst>
      <p:ext uri="{BB962C8B-B14F-4D97-AF65-F5344CB8AC3E}">
        <p14:creationId xmlns:p14="http://schemas.microsoft.com/office/powerpoint/2010/main" val="36184200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Desanexada (</a:t>
            </a:r>
            <a:r>
              <a:rPr lang="en-US" i="1" dirty="0" smtClean="0"/>
              <a:t>Detached</a:t>
            </a:r>
            <a:r>
              <a:rPr lang="pt-BR" dirty="0" smtClean="0"/>
              <a:t>)</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É </a:t>
            </a:r>
            <a:r>
              <a:rPr lang="pt-BR" dirty="0"/>
              <a:t>uma entidade que não é mais gerenciada pelo </a:t>
            </a:r>
            <a:r>
              <a:rPr lang="pt-BR" i="1" dirty="0" smtClean="0"/>
              <a:t>EntityManager</a:t>
            </a:r>
            <a:r>
              <a:rPr lang="pt-BR" dirty="0" smtClean="0"/>
              <a:t>.</a:t>
            </a:r>
          </a:p>
          <a:p>
            <a:pPr>
              <a:buFont typeface="Arial" panose="020B0604020202020204" pitchFamily="34" charset="0"/>
              <a:buChar char="•"/>
            </a:pPr>
            <a:r>
              <a:rPr lang="pt-BR" dirty="0"/>
              <a:t> </a:t>
            </a:r>
            <a:r>
              <a:rPr lang="pt-BR" dirty="0" smtClean="0"/>
              <a:t>Não </a:t>
            </a:r>
            <a:r>
              <a:rPr lang="pt-BR" dirty="0"/>
              <a:t>há garantia de que o estado da entidade esteja em sincronia com o </a:t>
            </a:r>
            <a:r>
              <a:rPr lang="pt-BR" dirty="0" smtClean="0"/>
              <a:t>banco de dados.</a:t>
            </a:r>
          </a:p>
          <a:p>
            <a:pPr>
              <a:buFont typeface="Arial" panose="020B0604020202020204" pitchFamily="34" charset="0"/>
              <a:buChar char="•"/>
            </a:pPr>
            <a:r>
              <a:rPr lang="pt-BR" dirty="0"/>
              <a:t> </a:t>
            </a:r>
            <a:r>
              <a:rPr lang="pt-BR" dirty="0" smtClean="0"/>
              <a:t>Uma </a:t>
            </a:r>
            <a:r>
              <a:rPr lang="pt-BR" dirty="0"/>
              <a:t>chamada ao método </a:t>
            </a:r>
            <a:r>
              <a:rPr lang="pt-BR" i="1" dirty="0"/>
              <a:t>remove</a:t>
            </a:r>
            <a:r>
              <a:rPr lang="pt-BR" dirty="0"/>
              <a:t> do </a:t>
            </a:r>
            <a:r>
              <a:rPr lang="pt-BR" i="1" dirty="0"/>
              <a:t>EntityManager</a:t>
            </a:r>
            <a:r>
              <a:rPr lang="pt-BR" dirty="0"/>
              <a:t>, por </a:t>
            </a:r>
            <a:r>
              <a:rPr lang="pt-BR" dirty="0" smtClean="0"/>
              <a:t>exemplo, </a:t>
            </a:r>
            <a:r>
              <a:rPr lang="pt-BR" dirty="0"/>
              <a:t>torna uma entidade </a:t>
            </a:r>
            <a:r>
              <a:rPr lang="pt-BR" dirty="0" smtClean="0"/>
              <a:t>desanexada</a:t>
            </a:r>
            <a:r>
              <a:rPr lang="pt-BR" i="1" dirty="0" smtClean="0"/>
              <a:t>.</a:t>
            </a:r>
          </a:p>
          <a:p>
            <a:pPr>
              <a:buFont typeface="Arial" panose="020B0604020202020204" pitchFamily="34" charset="0"/>
              <a:buChar char="•"/>
            </a:pPr>
            <a:r>
              <a:rPr lang="pt-BR" dirty="0" smtClean="0"/>
              <a:t> Ao invocar o método </a:t>
            </a:r>
            <a:r>
              <a:rPr lang="pt-BR" i="1" dirty="0" smtClean="0"/>
              <a:t>clean</a:t>
            </a:r>
            <a:r>
              <a:rPr lang="pt-BR" dirty="0" smtClean="0"/>
              <a:t> todas as entidades gerenciadas pelo </a:t>
            </a:r>
            <a:r>
              <a:rPr lang="pt-BR" i="1" dirty="0" smtClean="0"/>
              <a:t>EntityManager</a:t>
            </a:r>
            <a:r>
              <a:rPr lang="pt-BR" dirty="0" smtClean="0"/>
              <a:t> passam a ser desanexadas</a:t>
            </a:r>
            <a:r>
              <a:rPr lang="pt-BR" i="1" dirty="0" smtClean="0"/>
              <a:t>.</a:t>
            </a:r>
          </a:p>
          <a:p>
            <a:pPr>
              <a:buFont typeface="Arial" panose="020B0604020202020204" pitchFamily="34" charset="0"/>
              <a:buChar char="•"/>
            </a:pPr>
            <a:r>
              <a:rPr lang="pt-BR" i="1" dirty="0"/>
              <a:t>  </a:t>
            </a:r>
            <a:r>
              <a:rPr lang="pt-BR" dirty="0"/>
              <a:t>Instâncias clonadas ou serializadas também são </a:t>
            </a:r>
            <a:r>
              <a:rPr lang="pt-BR" dirty="0" smtClean="0"/>
              <a:t>desanexada.</a:t>
            </a:r>
            <a:endParaRPr lang="pt-BR" dirty="0"/>
          </a:p>
        </p:txBody>
      </p:sp>
    </p:spTree>
    <p:extLst>
      <p:ext uri="{BB962C8B-B14F-4D97-AF65-F5344CB8AC3E}">
        <p14:creationId xmlns:p14="http://schemas.microsoft.com/office/powerpoint/2010/main" val="240064723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Contextos de Persistência, Escopo e </a:t>
            </a:r>
            <a:r>
              <a:rPr lang="pt-BR" i="1" dirty="0" smtClean="0"/>
              <a:t>EntityManager</a:t>
            </a:r>
            <a:endParaRPr lang="pt-BR" i="1" dirty="0"/>
          </a:p>
        </p:txBody>
      </p:sp>
      <p:sp>
        <p:nvSpPr>
          <p:cNvPr id="3" name="Espaço Reservado para Conteúdo 2"/>
          <p:cNvSpPr>
            <a:spLocks noGrp="1"/>
          </p:cNvSpPr>
          <p:nvPr>
            <p:ph idx="1"/>
          </p:nvPr>
        </p:nvSpPr>
        <p:spPr>
          <a:xfrm>
            <a:off x="676274" y="2410925"/>
            <a:ext cx="10753725" cy="3766185"/>
          </a:xfrm>
        </p:spPr>
        <p:txBody>
          <a:bodyPr/>
          <a:lstStyle/>
          <a:p>
            <a:pPr>
              <a:buFont typeface="Arial" panose="020B0604020202020204" pitchFamily="34" charset="0"/>
              <a:buChar char="•"/>
            </a:pPr>
            <a:r>
              <a:rPr lang="pt-BR" dirty="0" smtClean="0"/>
              <a:t> O escopo de persistência é a duração de tempo que um determinado conjunto de entidades permanece gerenciado.</a:t>
            </a:r>
          </a:p>
          <a:p>
            <a:pPr>
              <a:buFont typeface="Arial" panose="020B0604020202020204" pitchFamily="34" charset="0"/>
              <a:buChar char="•"/>
            </a:pPr>
            <a:r>
              <a:rPr lang="pt-BR" dirty="0" smtClean="0"/>
              <a:t> Um </a:t>
            </a:r>
            <a:r>
              <a:rPr lang="pt-BR" dirty="0"/>
              <a:t>contexto de persistência é uma coleção de entidades independentes gerenciadas por um EntityManager durante um determinado escopo de persistência</a:t>
            </a:r>
            <a:r>
              <a:rPr lang="pt-BR" dirty="0" smtClean="0"/>
              <a:t>.</a:t>
            </a:r>
          </a:p>
          <a:p>
            <a:pPr>
              <a:buFont typeface="Arial" panose="020B0604020202020204" pitchFamily="34" charset="0"/>
              <a:buChar char="•"/>
            </a:pPr>
            <a:r>
              <a:rPr lang="pt-BR" dirty="0"/>
              <a:t> </a:t>
            </a:r>
            <a:r>
              <a:rPr lang="pt-BR" dirty="0" smtClean="0"/>
              <a:t>Há dois tipos de escopos de persistência: </a:t>
            </a:r>
            <a:r>
              <a:rPr lang="pt-BR" dirty="0"/>
              <a:t>de transação </a:t>
            </a:r>
            <a:r>
              <a:rPr lang="pt-BR" dirty="0" smtClean="0"/>
              <a:t>(</a:t>
            </a:r>
            <a:r>
              <a:rPr lang="en-US" i="1" dirty="0" smtClean="0"/>
              <a:t>transaction</a:t>
            </a:r>
            <a:r>
              <a:rPr lang="pt-BR" dirty="0" smtClean="0"/>
              <a:t>) </a:t>
            </a:r>
            <a:r>
              <a:rPr lang="pt-BR" dirty="0"/>
              <a:t>e estendido </a:t>
            </a:r>
            <a:r>
              <a:rPr lang="pt-BR" dirty="0" smtClean="0"/>
              <a:t>(</a:t>
            </a:r>
            <a:r>
              <a:rPr lang="en-US" i="1" dirty="0" smtClean="0"/>
              <a:t>extended</a:t>
            </a:r>
            <a:r>
              <a:rPr lang="pt-BR" dirty="0" smtClean="0"/>
              <a:t>).</a:t>
            </a:r>
            <a:endParaRPr lang="pt-BR" dirty="0"/>
          </a:p>
        </p:txBody>
      </p:sp>
    </p:spTree>
    <p:extLst>
      <p:ext uri="{BB962C8B-B14F-4D97-AF65-F5344CB8AC3E}">
        <p14:creationId xmlns:p14="http://schemas.microsoft.com/office/powerpoint/2010/main" val="29709322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de Transação</a:t>
            </a:r>
            <a:endParaRPr lang="pt-BR" dirty="0"/>
          </a:p>
        </p:txBody>
      </p:sp>
      <p:sp>
        <p:nvSpPr>
          <p:cNvPr id="3" name="Espaço Reservado para Conteúdo 2"/>
          <p:cNvSpPr>
            <a:spLocks noGrp="1"/>
          </p:cNvSpPr>
          <p:nvPr>
            <p:ph sz="half" idx="1"/>
          </p:nvPr>
        </p:nvSpPr>
        <p:spPr/>
        <p:txBody>
          <a:bodyPr>
            <a:normAutofit lnSpcReduction="10000"/>
          </a:bodyPr>
          <a:lstStyle/>
          <a:p>
            <a:pPr>
              <a:buFont typeface="Arial" panose="020B0604020202020204" pitchFamily="34" charset="0"/>
              <a:buChar char="•"/>
            </a:pPr>
            <a:r>
              <a:rPr lang="pt-BR" dirty="0" smtClean="0"/>
              <a:t> Um </a:t>
            </a:r>
            <a:r>
              <a:rPr lang="pt-BR" i="1" dirty="0"/>
              <a:t>EntityManager</a:t>
            </a:r>
            <a:r>
              <a:rPr lang="pt-BR" dirty="0"/>
              <a:t> associado ao contexto de </a:t>
            </a:r>
            <a:r>
              <a:rPr lang="pt-BR" dirty="0" smtClean="0"/>
              <a:t>persistência de um escopo de transação é conhecido como </a:t>
            </a:r>
            <a:r>
              <a:rPr lang="en-US" i="1" dirty="0" smtClean="0"/>
              <a:t>EntityManager transaction-scoped</a:t>
            </a:r>
            <a:r>
              <a:rPr lang="pt-BR" dirty="0" smtClean="0"/>
              <a:t>.</a:t>
            </a:r>
          </a:p>
          <a:p>
            <a:pPr>
              <a:buFont typeface="Arial" panose="020B0604020202020204" pitchFamily="34" charset="0"/>
              <a:buChar char="•"/>
            </a:pPr>
            <a:r>
              <a:rPr lang="pt-BR" dirty="0"/>
              <a:t> </a:t>
            </a:r>
            <a:r>
              <a:rPr lang="pt-BR" dirty="0" smtClean="0"/>
              <a:t>Se um contexto de persistência estiver sob o escopo de transação, as entidades agregadas durante uma transação serão automaticamente desanexadas quando a transação finalizar (com sucesso ou com falha).</a:t>
            </a:r>
          </a:p>
        </p:txBody>
      </p:sp>
      <p:pic>
        <p:nvPicPr>
          <p:cNvPr id="8" name="Espaço Reservado para Conteúdo 7"/>
          <p:cNvPicPr>
            <a:picLocks noGrp="1" noChangeAspect="1"/>
          </p:cNvPicPr>
          <p:nvPr>
            <p:ph sz="half" idx="2"/>
          </p:nvPr>
        </p:nvPicPr>
        <p:blipFill>
          <a:blip r:embed="rId2"/>
          <a:stretch>
            <a:fillRect/>
          </a:stretch>
        </p:blipFill>
        <p:spPr>
          <a:xfrm>
            <a:off x="5459104" y="1998134"/>
            <a:ext cx="6569122" cy="3185345"/>
          </a:xfrm>
          <a:prstGeom prst="rect">
            <a:avLst/>
          </a:prstGeom>
        </p:spPr>
      </p:pic>
    </p:spTree>
    <p:extLst>
      <p:ext uri="{BB962C8B-B14F-4D97-AF65-F5344CB8AC3E}">
        <p14:creationId xmlns:p14="http://schemas.microsoft.com/office/powerpoint/2010/main" val="335036206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Estendido</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Conhecido como </a:t>
            </a:r>
            <a:r>
              <a:rPr lang="en-US" i="1" dirty="0"/>
              <a:t>extended-scoped</a:t>
            </a:r>
            <a:r>
              <a:rPr lang="en-US" dirty="0"/>
              <a:t> </a:t>
            </a:r>
            <a:r>
              <a:rPr lang="en-US" i="1" dirty="0" smtClean="0"/>
              <a:t>EntityManager</a:t>
            </a:r>
            <a:r>
              <a:rPr lang="pt-BR" i="1" dirty="0" smtClean="0"/>
              <a:t> </a:t>
            </a:r>
            <a:r>
              <a:rPr lang="pt-BR" dirty="0" smtClean="0"/>
              <a:t>somente pode ser utilizado com</a:t>
            </a:r>
            <a:r>
              <a:rPr lang="en-US" dirty="0" smtClean="0"/>
              <a:t> </a:t>
            </a:r>
            <a:r>
              <a:rPr lang="en-US" i="1" dirty="0" smtClean="0"/>
              <a:t>stateful </a:t>
            </a:r>
            <a:r>
              <a:rPr lang="en-US" i="1" dirty="0"/>
              <a:t>session </a:t>
            </a:r>
            <a:r>
              <a:rPr lang="en-US" i="1" dirty="0" smtClean="0"/>
              <a:t>beans</a:t>
            </a:r>
            <a:r>
              <a:rPr lang="en-US" dirty="0" smtClean="0"/>
              <a:t>.</a:t>
            </a:r>
            <a:r>
              <a:rPr lang="pt-BR" dirty="0" smtClean="0"/>
              <a:t> </a:t>
            </a:r>
          </a:p>
          <a:p>
            <a:pPr>
              <a:buFont typeface="Arial" panose="020B0604020202020204" pitchFamily="34" charset="0"/>
              <a:buChar char="•"/>
            </a:pPr>
            <a:r>
              <a:rPr lang="pt-BR" dirty="0" smtClean="0"/>
              <a:t> O tempo de vida de um </a:t>
            </a:r>
            <a:r>
              <a:rPr lang="pt-BR" i="1" dirty="0" smtClean="0"/>
              <a:t>EntityManager</a:t>
            </a:r>
            <a:r>
              <a:rPr lang="pt-BR" dirty="0" smtClean="0"/>
              <a:t> estendido ultrapassa múltiplas transações.</a:t>
            </a:r>
          </a:p>
          <a:p>
            <a:pPr>
              <a:buFont typeface="Arial" panose="020B0604020202020204" pitchFamily="34" charset="0"/>
              <a:buChar char="•"/>
            </a:pPr>
            <a:r>
              <a:rPr lang="pt-BR" dirty="0"/>
              <a:t> </a:t>
            </a:r>
            <a:r>
              <a:rPr lang="pt-BR" dirty="0" smtClean="0"/>
              <a:t>O tempo em que as entidades permanecem gerenciadas não tem geração alguma com limites de transação. As entidades permanecem gerenciadas enquanto o </a:t>
            </a:r>
            <a:r>
              <a:rPr lang="pt-BR" i="1" dirty="0" smtClean="0"/>
              <a:t>EntityManager</a:t>
            </a:r>
            <a:r>
              <a:rPr lang="pt-BR" dirty="0" smtClean="0"/>
              <a:t> existir.</a:t>
            </a:r>
          </a:p>
        </p:txBody>
      </p:sp>
      <p:pic>
        <p:nvPicPr>
          <p:cNvPr id="6" name="Espaço Reservado para Conteúdo 5"/>
          <p:cNvPicPr>
            <a:picLocks noGrp="1" noChangeAspect="1"/>
          </p:cNvPicPr>
          <p:nvPr>
            <p:ph sz="half" idx="2"/>
          </p:nvPr>
        </p:nvPicPr>
        <p:blipFill>
          <a:blip r:embed="rId2"/>
          <a:stretch>
            <a:fillRect/>
          </a:stretch>
        </p:blipFill>
        <p:spPr>
          <a:xfrm>
            <a:off x="5340096" y="1998134"/>
            <a:ext cx="6807830" cy="3269902"/>
          </a:xfrm>
          <a:prstGeom prst="rect">
            <a:avLst/>
          </a:prstGeom>
        </p:spPr>
      </p:pic>
    </p:spTree>
    <p:extLst>
      <p:ext uri="{BB962C8B-B14F-4D97-AF65-F5344CB8AC3E}">
        <p14:creationId xmlns:p14="http://schemas.microsoft.com/office/powerpoint/2010/main" val="12835877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Operações de Persistência</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a:t> </a:t>
            </a:r>
            <a:r>
              <a:rPr lang="pt-BR" dirty="0" smtClean="0"/>
              <a:t>Vamos realizar as operações de inserção, recuperação, atualização e deleção (</a:t>
            </a:r>
            <a:r>
              <a:rPr lang="pt-BR" i="1" dirty="0" smtClean="0"/>
              <a:t>CRUD</a:t>
            </a:r>
            <a:r>
              <a:rPr lang="pt-BR" dirty="0" smtClean="0"/>
              <a:t>) utilizando o </a:t>
            </a:r>
            <a:r>
              <a:rPr lang="pt-BR" i="1" dirty="0" smtClean="0"/>
              <a:t>EntityManager</a:t>
            </a:r>
            <a:r>
              <a:rPr lang="pt-BR" dirty="0" smtClean="0"/>
              <a:t>.</a:t>
            </a:r>
          </a:p>
          <a:p>
            <a:pPr>
              <a:buFont typeface="Arial" panose="020B0604020202020204" pitchFamily="34" charset="0"/>
              <a:buChar char="•"/>
            </a:pPr>
            <a:r>
              <a:rPr lang="pt-BR" dirty="0"/>
              <a:t> </a:t>
            </a:r>
            <a:r>
              <a:rPr lang="pt-BR" dirty="0" smtClean="0"/>
              <a:t>Todas </a:t>
            </a:r>
            <a:r>
              <a:rPr lang="pt-BR" dirty="0"/>
              <a:t>as operações de </a:t>
            </a:r>
            <a:r>
              <a:rPr lang="pt-BR" dirty="0" smtClean="0"/>
              <a:t>persistência devem </a:t>
            </a:r>
            <a:r>
              <a:rPr lang="pt-BR" dirty="0"/>
              <a:t>ser </a:t>
            </a:r>
            <a:r>
              <a:rPr lang="pt-BR" dirty="0" smtClean="0"/>
              <a:t>invocadas dentro do escopo de </a:t>
            </a:r>
            <a:r>
              <a:rPr lang="pt-BR" dirty="0"/>
              <a:t>uma </a:t>
            </a:r>
            <a:r>
              <a:rPr lang="pt-BR" dirty="0" smtClean="0"/>
              <a:t>transação. </a:t>
            </a:r>
            <a:r>
              <a:rPr lang="pt-BR" dirty="0"/>
              <a:t>Se uma transação </a:t>
            </a:r>
            <a:r>
              <a:rPr lang="pt-BR" dirty="0" smtClean="0"/>
              <a:t>não </a:t>
            </a:r>
            <a:r>
              <a:rPr lang="pt-BR" dirty="0"/>
              <a:t>está presente quando </a:t>
            </a:r>
            <a:r>
              <a:rPr lang="pt-BR" dirty="0" smtClean="0"/>
              <a:t>um método de persistência é </a:t>
            </a:r>
            <a:r>
              <a:rPr lang="pt-BR" dirty="0"/>
              <a:t>invocado, </a:t>
            </a:r>
            <a:r>
              <a:rPr lang="pt-BR" dirty="0" smtClean="0"/>
              <a:t>é lançada a transação </a:t>
            </a:r>
            <a:r>
              <a:rPr lang="pt-BR" i="1" dirty="0" smtClean="0"/>
              <a:t>TransactionRequiredException</a:t>
            </a:r>
            <a:r>
              <a:rPr lang="pt-BR" dirty="0" smtClean="0"/>
              <a:t>.</a:t>
            </a:r>
          </a:p>
          <a:p>
            <a:pPr>
              <a:buFont typeface="Arial" panose="020B0604020202020204" pitchFamily="34" charset="0"/>
              <a:buChar char="•"/>
            </a:pPr>
            <a:r>
              <a:rPr lang="pt-BR" dirty="0"/>
              <a:t> </a:t>
            </a:r>
            <a:r>
              <a:rPr lang="pt-BR" dirty="0" smtClean="0"/>
              <a:t>Operação de persistência: </a:t>
            </a:r>
            <a:r>
              <a:rPr lang="en-US" i="1" dirty="0" smtClean="0"/>
              <a:t>persist, flush, merge, refresh e remove.</a:t>
            </a:r>
            <a:endParaRPr lang="en-US" i="1" dirty="0"/>
          </a:p>
        </p:txBody>
      </p:sp>
    </p:spTree>
    <p:extLst>
      <p:ext uri="{BB962C8B-B14F-4D97-AF65-F5344CB8AC3E}">
        <p14:creationId xmlns:p14="http://schemas.microsoft.com/office/powerpoint/2010/main" val="39768650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Persistindo Entidades</a:t>
            </a:r>
            <a:endParaRPr lang="pt-BR" dirty="0"/>
          </a:p>
        </p:txBody>
      </p:sp>
      <p:pic>
        <p:nvPicPr>
          <p:cNvPr id="8" name="Espaço Reservado para Conteúdo 7"/>
          <p:cNvPicPr>
            <a:picLocks noGrp="1" noChangeAspect="1"/>
          </p:cNvPicPr>
          <p:nvPr>
            <p:ph sz="half" idx="1"/>
          </p:nvPr>
        </p:nvPicPr>
        <p:blipFill>
          <a:blip r:embed="rId2"/>
          <a:stretch>
            <a:fillRect/>
          </a:stretch>
        </p:blipFill>
        <p:spPr>
          <a:xfrm>
            <a:off x="284763" y="2157731"/>
            <a:ext cx="5727100" cy="3626292"/>
          </a:xfrm>
          <a:prstGeom prst="rect">
            <a:avLst/>
          </a:prstGeom>
        </p:spPr>
      </p:pic>
      <p:pic>
        <p:nvPicPr>
          <p:cNvPr id="7" name="Espaço Reservado para Conteúdo 6"/>
          <p:cNvPicPr>
            <a:picLocks noGrp="1" noChangeAspect="1"/>
          </p:cNvPicPr>
          <p:nvPr>
            <p:ph sz="half" idx="2"/>
          </p:nvPr>
        </p:nvPicPr>
        <p:blipFill>
          <a:blip r:embed="rId3"/>
          <a:stretch>
            <a:fillRect/>
          </a:stretch>
        </p:blipFill>
        <p:spPr>
          <a:xfrm>
            <a:off x="6011863" y="3290606"/>
            <a:ext cx="5042824" cy="1279776"/>
          </a:xfrm>
          <a:prstGeom prst="rect">
            <a:avLst/>
          </a:prstGeom>
        </p:spPr>
      </p:pic>
    </p:spTree>
    <p:extLst>
      <p:ext uri="{BB962C8B-B14F-4D97-AF65-F5344CB8AC3E}">
        <p14:creationId xmlns:p14="http://schemas.microsoft.com/office/powerpoint/2010/main" val="324482653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Persistindo Entidades</a:t>
            </a:r>
          </a:p>
        </p:txBody>
      </p:sp>
      <p:pic>
        <p:nvPicPr>
          <p:cNvPr id="6" name="Espaço Reservado para Conteúdo 5"/>
          <p:cNvPicPr>
            <a:picLocks noGrp="1" noChangeAspect="1"/>
          </p:cNvPicPr>
          <p:nvPr>
            <p:ph idx="1"/>
          </p:nvPr>
        </p:nvPicPr>
        <p:blipFill>
          <a:blip r:embed="rId2"/>
          <a:stretch>
            <a:fillRect/>
          </a:stretch>
        </p:blipFill>
        <p:spPr>
          <a:xfrm>
            <a:off x="2898429" y="2634019"/>
            <a:ext cx="6290364" cy="2539522"/>
          </a:xfrm>
          <a:prstGeom prst="rect">
            <a:avLst/>
          </a:prstGeom>
        </p:spPr>
      </p:pic>
    </p:spTree>
    <p:extLst>
      <p:ext uri="{BB962C8B-B14F-4D97-AF65-F5344CB8AC3E}">
        <p14:creationId xmlns:p14="http://schemas.microsoft.com/office/powerpoint/2010/main" val="4244419041"/>
      </p:ext>
    </p:extLst>
  </p:cSld>
  <p:clrMapOvr>
    <a:masterClrMapping/>
  </p:clrMapOvr>
  <p:timing>
    <p:tnLst>
      <p:par>
        <p:cTn id="1" dur="indefinite" restart="never" nodeType="tmRoot"/>
      </p:par>
    </p:tnLst>
  </p:timing>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22613</TotalTime>
  <Words>14647</Words>
  <Application>Microsoft Office PowerPoint</Application>
  <PresentationFormat>Widescreen</PresentationFormat>
  <Paragraphs>1104</Paragraphs>
  <Slides>300</Slides>
  <Notes>8</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300</vt:i4>
      </vt:variant>
    </vt:vector>
  </HeadingPairs>
  <TitlesOfParts>
    <vt:vector size="304" baseType="lpstr">
      <vt:lpstr>Arial</vt:lpstr>
      <vt:lpstr>Calibri</vt:lpstr>
      <vt:lpstr>Calibri Light</vt:lpstr>
      <vt:lpstr>Metropolitano</vt:lpstr>
      <vt:lpstr>Introdução à Java Persistence API (JPA)</vt:lpstr>
      <vt:lpstr>Lembrando JDBC</vt:lpstr>
      <vt:lpstr>Lembrando JDBC</vt:lpstr>
      <vt:lpstr>Impedância</vt:lpstr>
      <vt:lpstr>Impedância</vt:lpstr>
      <vt:lpstr>JPA</vt:lpstr>
      <vt:lpstr>JPA</vt:lpstr>
      <vt:lpstr>JPA</vt:lpstr>
      <vt:lpstr>Implementações JPA</vt:lpstr>
      <vt:lpstr>Primeiro Exemplo: Dependências do Projeto</vt:lpstr>
      <vt:lpstr>persistence.xml</vt:lpstr>
      <vt:lpstr>persistence.xml</vt:lpstr>
      <vt:lpstr>Primeiro Mapeamento</vt:lpstr>
      <vt:lpstr>Entity Manager</vt:lpstr>
      <vt:lpstr>Realizando Inserção de um Usuário no BDR</vt:lpstr>
      <vt:lpstr>Após Execução do main</vt:lpstr>
      <vt:lpstr>Mapeando Objetos com JPA</vt:lpstr>
      <vt:lpstr>Mapeando Objetos com JPA</vt:lpstr>
      <vt:lpstr>Tabela TB_USUARIO</vt:lpstr>
      <vt:lpstr>Mapeando Classe Usuario</vt:lpstr>
      <vt:lpstr>Mapeando Classe Usuario</vt:lpstr>
      <vt:lpstr>AccessType</vt:lpstr>
      <vt:lpstr>AccessType.PROPERTY</vt:lpstr>
      <vt:lpstr>AccessType</vt:lpstr>
      <vt:lpstr>Tipos Temporais</vt:lpstr>
      <vt:lpstr>Geração de Chave Primária – Identity</vt:lpstr>
      <vt:lpstr>Geração de Chave Primária – TableGenerator</vt:lpstr>
      <vt:lpstr>Geração de Chave Primária – TableGenerator</vt:lpstr>
      <vt:lpstr>Geração de Chave Primária – TableGenerator</vt:lpstr>
      <vt:lpstr>Geração de Chave Primária – Sequence</vt:lpstr>
      <vt:lpstr>Geração de Chave Primária – Sequence</vt:lpstr>
      <vt:lpstr>Geração de Chave Primária – Sequence</vt:lpstr>
      <vt:lpstr>Geração de Chave Primária – Sequence</vt:lpstr>
      <vt:lpstr>Geração de Chave Primária – AUTO</vt:lpstr>
      <vt:lpstr>Geração de Chave Primária – Código</vt:lpstr>
      <vt:lpstr>Chaves Compostas</vt:lpstr>
      <vt:lpstr>IdClass</vt:lpstr>
      <vt:lpstr>UsuarioId é bem simples, mas há algumas regras:</vt:lpstr>
      <vt:lpstr>Para Consultar</vt:lpstr>
      <vt:lpstr>EmbeddedId</vt:lpstr>
      <vt:lpstr>EmbeddedId</vt:lpstr>
      <vt:lpstr>Tipos Enumerados</vt:lpstr>
      <vt:lpstr>Tipos Enumerados</vt:lpstr>
      <vt:lpstr>Coleções</vt:lpstr>
      <vt:lpstr>Coleções</vt:lpstr>
      <vt:lpstr>Mapeando Mais de Uma Classe na Mesma Tabela</vt:lpstr>
      <vt:lpstr>Mapeando Mais de Uma Classe na Mesma Tabela</vt:lpstr>
      <vt:lpstr>Mapeando Mais de Uma Tabela na Mesma Classe</vt:lpstr>
      <vt:lpstr>Mapeando Mais de Uma Tabela na Mesma Classe</vt:lpstr>
      <vt:lpstr>Mapeando Mais de Uma Tabela na Mesma Classe</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Atributos da anotação @OneToOne</vt:lpstr>
      <vt:lpstr>Relacionamentos Muitos Para Um e Um Para Muitos</vt:lpstr>
      <vt:lpstr>Relacionamentos Muitos Para Um e Um Para Muitos</vt:lpstr>
      <vt:lpstr>Relacionamento Um Para Muitos Unidirecional</vt:lpstr>
      <vt:lpstr>Relacionamento Muitos Para Muitos</vt:lpstr>
      <vt:lpstr>Relacionamento Muitos Para Muitos</vt:lpstr>
      <vt:lpstr>Relacionamento Muitos Para Muitos</vt:lpstr>
      <vt:lpstr>Relacionamento Muitos Para Muitos</vt:lpstr>
      <vt:lpstr>Herança</vt:lpstr>
      <vt:lpstr>Single-table Strategy</vt:lpstr>
      <vt:lpstr>Single-table Strategy</vt:lpstr>
      <vt:lpstr>Single-table Strategy</vt:lpstr>
      <vt:lpstr>Single-table Strategy</vt:lpstr>
      <vt:lpstr>Single-table Strategy</vt:lpstr>
      <vt:lpstr>Joined-tables Strategy</vt:lpstr>
      <vt:lpstr>Joined-tables Strategy</vt:lpstr>
      <vt:lpstr>Joined-tables Strategy</vt:lpstr>
      <vt:lpstr>Joined-tables Strategy</vt:lpstr>
      <vt:lpstr>Joined-tables Strategy</vt:lpstr>
      <vt:lpstr>Table-per-class Strategy</vt:lpstr>
      <vt:lpstr>Table-per-class Strategy</vt:lpstr>
      <vt:lpstr>Table-per-class Strategy</vt:lpstr>
      <vt:lpstr>QUADRO RESUMO – ESTRATÉGIAS DE MAPEAMENTO DE HERANÇA</vt:lpstr>
      <vt:lpstr>EntityManager</vt:lpstr>
      <vt:lpstr>EntityManager</vt:lpstr>
      <vt:lpstr>EntityManager</vt:lpstr>
      <vt:lpstr>EntityManager</vt:lpstr>
      <vt:lpstr>EntityManager</vt:lpstr>
      <vt:lpstr>EntityManager</vt:lpstr>
      <vt:lpstr>O Ciclo de Vida de Uma Entidade</vt:lpstr>
      <vt:lpstr>O Ciclo de Vida de Uma Entidade</vt:lpstr>
      <vt:lpstr>Entidades Gerenciadas (Managed)</vt:lpstr>
      <vt:lpstr>Entidades Desanexada (Detached)</vt:lpstr>
      <vt:lpstr>Contextos de Persistência, Escopo e EntityManager</vt:lpstr>
      <vt:lpstr>Escopo de Transação</vt:lpstr>
      <vt:lpstr>Escopo Estendido</vt:lpstr>
      <vt:lpstr>Operações de Persistência</vt:lpstr>
      <vt:lpstr>Persistindo Entidades</vt:lpstr>
      <vt:lpstr>Persistindo Entidades</vt:lpstr>
      <vt:lpstr>Persistindo Entidades</vt:lpstr>
      <vt:lpstr>Recuperando Entidades Pelo Id</vt:lpstr>
      <vt:lpstr>Lendo Entidades Relacionadas</vt:lpstr>
      <vt:lpstr>Lendo Entidades Relacionadas</vt:lpstr>
      <vt:lpstr>Lendo Entidades Relacionadas</vt:lpstr>
      <vt:lpstr>Atualizando Entidades</vt:lpstr>
      <vt:lpstr>Atualizando Entidades</vt:lpstr>
      <vt:lpstr>Atualizando Entidades</vt:lpstr>
      <vt:lpstr>Efeito de vários valores de CascadeType</vt:lpstr>
      <vt:lpstr>Removendo Entidades</vt:lpstr>
      <vt:lpstr>Entity Queries</vt:lpstr>
      <vt:lpstr>Entity Queries</vt:lpstr>
      <vt:lpstr>Entity Queries</vt:lpstr>
      <vt:lpstr>Entity Queries</vt:lpstr>
      <vt:lpstr>JPQL</vt:lpstr>
      <vt:lpstr>JPQL x SQL</vt:lpstr>
      <vt:lpstr>JPQL</vt:lpstr>
      <vt:lpstr>Modelo de Dados Utilizado como Exemplo</vt:lpstr>
      <vt:lpstr>Diagrama de Classes Utilizado como Exemplo</vt:lpstr>
      <vt:lpstr>JPQL</vt:lpstr>
      <vt:lpstr>JPQL</vt:lpstr>
      <vt:lpstr>JPQL</vt:lpstr>
      <vt:lpstr>JPQL</vt:lpstr>
      <vt:lpstr>JPQL – Path Expression</vt:lpstr>
      <vt:lpstr>JPQL – Path Expression</vt:lpstr>
      <vt:lpstr>JPQL – Cláusula SELECT</vt:lpstr>
      <vt:lpstr>JPQL – Cláusula SELECT</vt:lpstr>
      <vt:lpstr>JPQL – Cláusula SELECT</vt:lpstr>
      <vt:lpstr>JPQL – Cláusula SELECT</vt:lpstr>
      <vt:lpstr>JPQL – Cláusula FROM</vt:lpstr>
      <vt:lpstr>JPQL – Cláusula FROM</vt:lpstr>
      <vt:lpstr>JPQL – Palavras Reservadas</vt:lpstr>
      <vt:lpstr>Filtrando com WHERE</vt:lpstr>
      <vt:lpstr>Filtrando com WHERE</vt:lpstr>
      <vt:lpstr>Filtrando com WHERE – Alguns Exemplos</vt:lpstr>
      <vt:lpstr>Filtrando com WHERE – SQL Gerado</vt:lpstr>
      <vt:lpstr>Filtrando com WHERE – SQL Gerado</vt:lpstr>
      <vt:lpstr>Lidando com Valores Nulos</vt:lpstr>
      <vt:lpstr>Lidando com Valores Nulos</vt:lpstr>
      <vt:lpstr>Lidando com Coleções Vazias</vt:lpstr>
      <vt:lpstr>Verificando a Existência de uma Entidade em uma Coleção</vt:lpstr>
      <vt:lpstr>Verificando a Existência de uma Entidade em uma Coleção</vt:lpstr>
      <vt:lpstr>Funções de Manipulação de String</vt:lpstr>
      <vt:lpstr>Funções de Manipulação de String</vt:lpstr>
      <vt:lpstr>Funções Aritméticas</vt:lpstr>
      <vt:lpstr>Funções Aritméticas</vt:lpstr>
      <vt:lpstr>Funções Temporais</vt:lpstr>
      <vt:lpstr>Funções de Agregação</vt:lpstr>
      <vt:lpstr>GROUP BY e HAVING</vt:lpstr>
      <vt:lpstr>Ordenando o Resultado da Consulta</vt:lpstr>
      <vt:lpstr>Ordenando o Resultado da Consulta</vt:lpstr>
      <vt:lpstr>IN em Subconsultas</vt:lpstr>
      <vt:lpstr>EXISTS em Subconsultas</vt:lpstr>
      <vt:lpstr>ALL em Subconsultas</vt:lpstr>
      <vt:lpstr>ANY e SOME em Subconsultas</vt:lpstr>
      <vt:lpstr>INNER JOIN</vt:lpstr>
      <vt:lpstr>INNER JOIN</vt:lpstr>
      <vt:lpstr>LEFT OUTER JOIN</vt:lpstr>
      <vt:lpstr>LEFT OUTER JOIN</vt:lpstr>
      <vt:lpstr>JOIN FETCH </vt:lpstr>
      <vt:lpstr>JOIN FETCH </vt:lpstr>
      <vt:lpstr>THETA JOIN</vt:lpstr>
      <vt:lpstr>SQL Nativa</vt:lpstr>
      <vt:lpstr>SQL Nativa</vt:lpstr>
      <vt:lpstr>SQL Nativa</vt:lpstr>
      <vt:lpstr>SQL Nativa</vt:lpstr>
      <vt:lpstr>SQL Nativa</vt:lpstr>
      <vt:lpstr>SQL Nativa</vt:lpstr>
      <vt:lpstr>Atualização e Exclusão</vt:lpstr>
      <vt:lpstr>Bean Validation</vt:lpstr>
      <vt:lpstr>Bean Validation</vt:lpstr>
      <vt:lpstr>Bean Validation</vt:lpstr>
      <vt:lpstr>Bean Validation</vt:lpstr>
      <vt:lpstr>Bean Validation</vt:lpstr>
      <vt:lpstr>Bean Validation</vt:lpstr>
      <vt:lpstr>Bean Validation</vt:lpstr>
      <vt:lpstr>Bean Validation</vt:lpstr>
      <vt:lpstr>ValidationMessages_pt_BR.properties</vt:lpstr>
      <vt:lpstr>ValidationMessages_pt_BR.properties</vt:lpstr>
      <vt:lpstr>Criando Uma Nova Restrição</vt:lpstr>
      <vt:lpstr>Criando Uma Nova Restrição</vt:lpstr>
      <vt:lpstr>Criando Uma Nova Restrição</vt:lpstr>
      <vt:lpstr>Apresentação do PowerPoint</vt:lpstr>
      <vt:lpstr>Enterprise Java Beans 3</vt:lpstr>
      <vt:lpstr>EJB</vt:lpstr>
      <vt:lpstr>EJB Como um Componente</vt:lpstr>
      <vt:lpstr>Serviços EJB</vt:lpstr>
      <vt:lpstr>Serviços EJB</vt:lpstr>
      <vt:lpstr>Serviços EJB</vt:lpstr>
      <vt:lpstr>Serviços EJB</vt:lpstr>
      <vt:lpstr>Arquitetura em Camadas e EJB</vt:lpstr>
      <vt:lpstr>Arquitetura em Camadas e EJB</vt:lpstr>
      <vt:lpstr>Domain-driven Design (DDD)</vt:lpstr>
      <vt:lpstr>Domain-driven Design (DDD)</vt:lpstr>
      <vt:lpstr>Domain-driven Design (DDD)</vt:lpstr>
      <vt:lpstr>Por que Usar EJB?</vt:lpstr>
      <vt:lpstr>Por que Usar EJB?</vt:lpstr>
      <vt:lpstr>Por que Usar EJB?</vt:lpstr>
      <vt:lpstr>Tipos de EJB</vt:lpstr>
      <vt:lpstr>Session Beans</vt:lpstr>
      <vt:lpstr>Session Beans</vt:lpstr>
      <vt:lpstr>Message-driven beans</vt:lpstr>
      <vt:lpstr>EJB Runtimes</vt:lpstr>
      <vt:lpstr>Servidores de Aplicação</vt:lpstr>
      <vt:lpstr>Servidores de Aplicação</vt:lpstr>
      <vt:lpstr>EJB Lite</vt:lpstr>
      <vt:lpstr>EJB Lite</vt:lpstr>
      <vt:lpstr>EJB Lite</vt:lpstr>
      <vt:lpstr>Embeddable containers</vt:lpstr>
      <vt:lpstr>Embeddable containers</vt:lpstr>
      <vt:lpstr>Arquitetura de 3 Camadas para Rich Client</vt:lpstr>
      <vt:lpstr>Arquitetura de 3 Camadas para Rich Client</vt:lpstr>
      <vt:lpstr>Primeiro Exemplo</vt:lpstr>
      <vt:lpstr>Primeiro Exemplo</vt:lpstr>
      <vt:lpstr>Primeiro Exemplo</vt:lpstr>
      <vt:lpstr>Primeiro Exemplo</vt:lpstr>
      <vt:lpstr>Primeiro Exemplo</vt:lpstr>
      <vt:lpstr>Console de Administração – Glassfish</vt:lpstr>
      <vt:lpstr>Console de Administração – Glassfish</vt:lpstr>
      <vt:lpstr>Primeiro Exemplo</vt:lpstr>
      <vt:lpstr>Session Beans</vt:lpstr>
      <vt:lpstr>Session Beans – Interfaces</vt:lpstr>
      <vt:lpstr>Interface Remota</vt:lpstr>
      <vt:lpstr>Interface Remota</vt:lpstr>
      <vt:lpstr>Interface Remota</vt:lpstr>
      <vt:lpstr>Interface Remota</vt:lpstr>
      <vt:lpstr>Interface Remota</vt:lpstr>
      <vt:lpstr>Interface Local</vt:lpstr>
      <vt:lpstr>Stateless Session Bean Pooling</vt:lpstr>
      <vt:lpstr>Stateless Session Bean Pooling</vt:lpstr>
      <vt:lpstr>Stateless Session Bean Pooling</vt:lpstr>
      <vt:lpstr>Stateless Session Beans – Ciclo de Vida</vt:lpstr>
      <vt:lpstr>Stateless Session Beans – Ciclo de Vida</vt:lpstr>
      <vt:lpstr>Stateless Session Beans – Ciclo de Vida</vt:lpstr>
      <vt:lpstr>Stateless Session Beans – Ciclo de Vida</vt:lpstr>
      <vt:lpstr>Utilizando Stateless Session Beans Eficientemente</vt:lpstr>
      <vt:lpstr>Utilizando Stateless Session Beans Eficientemente</vt:lpstr>
      <vt:lpstr>Singleton Session Beans</vt:lpstr>
      <vt:lpstr>Singleton Session Beans – Ciclo de Vida</vt:lpstr>
      <vt:lpstr>Singleton Session Beans – Ciclo de Vida</vt:lpstr>
      <vt:lpstr>Singleton Session Beans – Exemplo</vt:lpstr>
      <vt:lpstr>Singleton Session Beans – Exemplo</vt:lpstr>
      <vt:lpstr>Singleton Session Beans – Exemplo</vt:lpstr>
      <vt:lpstr>Singleton Session Beans – Controle de Concorrência</vt:lpstr>
      <vt:lpstr>Singleton Session Beans – Controle de Concorrência</vt:lpstr>
      <vt:lpstr>Singleton Session Beans – Controle de Concorrência</vt:lpstr>
      <vt:lpstr>Singleton Session Beans – Controle de Concorrência</vt:lpstr>
      <vt:lpstr>Utilizando Singleton Session Beans Eficientemente</vt:lpstr>
      <vt:lpstr>Utilizando Singleton Session Beans Eficientemente</vt:lpstr>
      <vt:lpstr>Utilizando Singleton Session Beans Eficientemente</vt:lpstr>
      <vt:lpstr>Stateful Session Beans</vt:lpstr>
      <vt:lpstr>Stateful Session Beans – Ciclo de Vida</vt:lpstr>
      <vt:lpstr>Stateful Session Beans – Ciclo de Vida</vt:lpstr>
      <vt:lpstr>Stateful Session Beans – Ciclo de Vida</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Utilizando Stateful Session Beans Eficientemente</vt:lpstr>
      <vt:lpstr>Utilizando Stateful Session Beans Eficientemente</vt:lpstr>
      <vt:lpstr>Session Beans Assíncronos</vt:lpstr>
      <vt:lpstr>Session Beans Assíncronos</vt:lpstr>
      <vt:lpstr>Session Beans Assíncronos</vt:lpstr>
      <vt:lpstr>Session Beans Assíncronos – Exemplo</vt:lpstr>
      <vt:lpstr>Session Beans Assíncronos – Exemplo</vt:lpstr>
      <vt:lpstr>Session Beans Assíncronos – Exemplo</vt:lpstr>
      <vt:lpstr>Session Beans Assíncronos – Exemplo</vt:lpstr>
      <vt:lpstr>Session Beans Assíncronos – Exemplo</vt:lpstr>
      <vt:lpstr>Métodos de java.util.concurrent.Future</vt:lpstr>
      <vt:lpstr>Utilizando Session Beans Assíncronos Eficientemente</vt:lpstr>
      <vt:lpstr>Transações</vt:lpstr>
      <vt:lpstr>Transações</vt:lpstr>
      <vt:lpstr>Transações</vt:lpstr>
      <vt:lpstr>Níveis de Isolamento</vt:lpstr>
      <vt:lpstr>Transações – EJB</vt:lpstr>
      <vt:lpstr>Transações – EJB</vt:lpstr>
      <vt:lpstr>Transações – EJB</vt:lpstr>
      <vt:lpstr>Transações – EJB</vt:lpstr>
      <vt:lpstr>Transações - EJB</vt:lpstr>
      <vt:lpstr>Two-phase Commit</vt:lpstr>
      <vt:lpstr>Two-phase Commit</vt:lpstr>
      <vt:lpstr>CMTs</vt:lpstr>
      <vt:lpstr>CMTs</vt:lpstr>
      <vt:lpstr>CMTs</vt:lpstr>
      <vt:lpstr>CMTs</vt:lpstr>
      <vt:lpstr>CMTs</vt:lpstr>
      <vt:lpstr>CMTs</vt:lpstr>
      <vt:lpstr>CMTS</vt:lpstr>
      <vt:lpstr>CMTs</vt:lpstr>
      <vt:lpstr>CMTs</vt:lpstr>
      <vt:lpstr>Atributos de Transação e MDBs</vt:lpstr>
      <vt:lpstr>Marcando uma Transação CMT para Rollback</vt:lpstr>
      <vt:lpstr>Marcando uma Transação CMT para Rollback</vt:lpstr>
      <vt:lpstr>Marcando uma Transação CMT para Rollback</vt:lpstr>
      <vt:lpstr>Exceções de Aplicação</vt:lpstr>
      <vt:lpstr>Apresentação do PowerPoint</vt:lpstr>
      <vt:lpstr>Apresentação do PowerPoint</vt:lpstr>
      <vt:lpstr>BMTs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Persistence API (JPA)</dc:title>
  <dc:creator>Marcos Costa</dc:creator>
  <cp:lastModifiedBy>Marcos Costa</cp:lastModifiedBy>
  <cp:revision>1602</cp:revision>
  <cp:lastPrinted>2015-03-02T16:55:32Z</cp:lastPrinted>
  <dcterms:created xsi:type="dcterms:W3CDTF">2015-01-24T14:19:26Z</dcterms:created>
  <dcterms:modified xsi:type="dcterms:W3CDTF">2015-04-10T00:32:22Z</dcterms:modified>
</cp:coreProperties>
</file>